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58" r:id="rId7"/>
    <p:sldId id="264" r:id="rId8"/>
    <p:sldId id="261" r:id="rId9"/>
    <p:sldId id="262" r:id="rId10"/>
    <p:sldId id="263" r:id="rId11"/>
    <p:sldId id="266" r:id="rId12"/>
    <p:sldId id="267" r:id="rId13"/>
    <p:sldId id="299" r:id="rId14"/>
    <p:sldId id="297" r:id="rId15"/>
    <p:sldId id="268" r:id="rId16"/>
    <p:sldId id="265" r:id="rId17"/>
    <p:sldId id="270" r:id="rId18"/>
    <p:sldId id="352" r:id="rId19"/>
    <p:sldId id="301" r:id="rId20"/>
    <p:sldId id="302" r:id="rId21"/>
    <p:sldId id="306" r:id="rId22"/>
    <p:sldId id="308" r:id="rId23"/>
    <p:sldId id="311" r:id="rId24"/>
    <p:sldId id="353" r:id="rId25"/>
    <p:sldId id="272" r:id="rId26"/>
    <p:sldId id="273" r:id="rId27"/>
    <p:sldId id="274" r:id="rId28"/>
    <p:sldId id="275" r:id="rId29"/>
    <p:sldId id="351" r:id="rId30"/>
    <p:sldId id="276" r:id="rId31"/>
    <p:sldId id="278" r:id="rId32"/>
    <p:sldId id="279" r:id="rId33"/>
    <p:sldId id="282" r:id="rId34"/>
    <p:sldId id="281" r:id="rId35"/>
    <p:sldId id="269" r:id="rId36"/>
    <p:sldId id="289" r:id="rId37"/>
    <p:sldId id="283" r:id="rId38"/>
    <p:sldId id="284" r:id="rId39"/>
    <p:sldId id="285" r:id="rId40"/>
    <p:sldId id="286" r:id="rId41"/>
    <p:sldId id="287" r:id="rId42"/>
    <p:sldId id="288" r:id="rId43"/>
    <p:sldId id="290" r:id="rId44"/>
    <p:sldId id="292" r:id="rId45"/>
    <p:sldId id="294" r:id="rId46"/>
    <p:sldId id="355" r:id="rId47"/>
    <p:sldId id="354" r:id="rId48"/>
    <p:sldId id="295" r:id="rId49"/>
    <p:sldId id="356" r:id="rId50"/>
    <p:sldId id="29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7" d="100"/>
          <a:sy n="67" d="100"/>
        </p:scale>
        <p:origin x="4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971B1EE-B615-46D3-90D8-2903B1F52609}" type="doc">
      <dgm:prSet loTypeId="urn:microsoft.com/office/officeart/2005/8/layout/vProcess5" loCatId="process" qsTypeId="urn:microsoft.com/office/officeart/2005/8/quickstyle/simple1#1" qsCatId="simple" csTypeId="urn:microsoft.com/office/officeart/2005/8/colors/colorful1#1" csCatId="colorful" phldr="1"/>
      <dgm:spPr/>
      <dgm:t>
        <a:bodyPr/>
        <a:lstStyle/>
        <a:p>
          <a:endParaRPr lang="en-US"/>
        </a:p>
      </dgm:t>
    </dgm:pt>
    <dgm:pt modelId="{2FA09AB6-C738-4E65-B999-FBE2FF51767D}">
      <dgm:prSet/>
      <dgm:spPr/>
      <dgm:t>
        <a:bodyPr/>
        <a:lstStyle/>
        <a:p>
          <a:r>
            <a:rPr lang="en-US"/>
            <a:t>CO-RELATION</a:t>
          </a:r>
        </a:p>
      </dgm:t>
    </dgm:pt>
    <dgm:pt modelId="{6CCE2646-19AB-4E95-8AC9-8892F730BF45}" cxnId="{A5E6E576-80B6-48BC-BF65-27BFBDA0CDAB}" type="parTrans">
      <dgm:prSet/>
      <dgm:spPr/>
      <dgm:t>
        <a:bodyPr/>
        <a:lstStyle/>
        <a:p>
          <a:endParaRPr lang="en-US"/>
        </a:p>
      </dgm:t>
    </dgm:pt>
    <dgm:pt modelId="{FF43DB81-EC22-487B-9491-FC630558C887}" cxnId="{A5E6E576-80B6-48BC-BF65-27BFBDA0CDAB}" type="sibTrans">
      <dgm:prSet/>
      <dgm:spPr/>
      <dgm:t>
        <a:bodyPr/>
        <a:lstStyle/>
        <a:p>
          <a:endParaRPr lang="en-US"/>
        </a:p>
      </dgm:t>
    </dgm:pt>
    <dgm:pt modelId="{B2BB0B16-1FFA-426C-9762-F6297CFC44B8}">
      <dgm:prSet/>
      <dgm:spPr/>
      <dgm:t>
        <a:bodyPr/>
        <a:lstStyle/>
        <a:p>
          <a:r>
            <a:rPr lang="en-US" dirty="0"/>
            <a:t>HISTOGRAM</a:t>
          </a:r>
        </a:p>
      </dgm:t>
    </dgm:pt>
    <dgm:pt modelId="{1280F7A8-870E-40F5-8B0B-79F31D02F7EC}" cxnId="{B6DD93BD-8A86-45B0-8C3B-C6FCAA64F52E}" type="parTrans">
      <dgm:prSet/>
      <dgm:spPr/>
      <dgm:t>
        <a:bodyPr/>
        <a:lstStyle/>
        <a:p>
          <a:endParaRPr lang="en-US"/>
        </a:p>
      </dgm:t>
    </dgm:pt>
    <dgm:pt modelId="{7C4E7398-6E61-4E86-8DD7-56EBBFCA30E1}" cxnId="{B6DD93BD-8A86-45B0-8C3B-C6FCAA64F52E}" type="sibTrans">
      <dgm:prSet/>
      <dgm:spPr/>
      <dgm:t>
        <a:bodyPr/>
        <a:lstStyle/>
        <a:p>
          <a:endParaRPr lang="en-US"/>
        </a:p>
      </dgm:t>
    </dgm:pt>
    <dgm:pt modelId="{C199E822-C51A-47B2-B103-4F1D90E77806}">
      <dgm:prSet/>
      <dgm:spPr/>
      <dgm:t>
        <a:bodyPr/>
        <a:lstStyle/>
        <a:p>
          <a:r>
            <a:rPr lang="en-US" dirty="0"/>
            <a:t>HEATMAP</a:t>
          </a:r>
        </a:p>
      </dgm:t>
    </dgm:pt>
    <dgm:pt modelId="{3F7D11D7-4228-40D8-9397-F6D53AA5C96C}" cxnId="{9EC0300E-C597-43DD-8E12-EDCC8BBA6F83}" type="parTrans">
      <dgm:prSet/>
      <dgm:spPr/>
      <dgm:t>
        <a:bodyPr/>
        <a:lstStyle/>
        <a:p>
          <a:endParaRPr lang="en-US"/>
        </a:p>
      </dgm:t>
    </dgm:pt>
    <dgm:pt modelId="{19326723-9DBC-46D8-BDFC-5FF20B1E7E82}" cxnId="{9EC0300E-C597-43DD-8E12-EDCC8BBA6F83}" type="sibTrans">
      <dgm:prSet/>
      <dgm:spPr/>
      <dgm:t>
        <a:bodyPr/>
        <a:lstStyle/>
        <a:p>
          <a:endParaRPr lang="en-US"/>
        </a:p>
      </dgm:t>
    </dgm:pt>
    <dgm:pt modelId="{B03A42A0-E296-4EFD-930A-2F7FF5FF0DB2}">
      <dgm:prSet/>
      <dgm:spPr/>
      <dgm:t>
        <a:bodyPr/>
        <a:lstStyle/>
        <a:p>
          <a:r>
            <a:rPr lang="en-US" dirty="0"/>
            <a:t>PAIRPLOT</a:t>
          </a:r>
        </a:p>
      </dgm:t>
    </dgm:pt>
    <dgm:pt modelId="{D9F2048F-00AF-426F-82F3-4C80F11D386C}" cxnId="{59A5B2E1-904F-4DE0-B408-467ED13944D2}" type="parTrans">
      <dgm:prSet/>
      <dgm:spPr/>
      <dgm:t>
        <a:bodyPr/>
        <a:lstStyle/>
        <a:p>
          <a:endParaRPr lang="en-US"/>
        </a:p>
      </dgm:t>
    </dgm:pt>
    <dgm:pt modelId="{E13CAEDC-C3FE-4337-80BE-DF7916630880}" cxnId="{59A5B2E1-904F-4DE0-B408-467ED13944D2}" type="sibTrans">
      <dgm:prSet/>
      <dgm:spPr/>
      <dgm:t>
        <a:bodyPr/>
        <a:lstStyle/>
        <a:p>
          <a:endParaRPr lang="en-US"/>
        </a:p>
      </dgm:t>
    </dgm:pt>
    <dgm:pt modelId="{E09ACEEC-8835-49A1-A017-3EE036449FC3}">
      <dgm:prSet phldr="0"/>
      <dgm:spPr/>
      <dgm:t>
        <a:bodyPr/>
        <a:lstStyle/>
        <a:p>
          <a:pPr rtl="0"/>
          <a:r>
            <a:rPr lang="en-US" dirty="0">
              <a:latin typeface="Impact" panose="020B0806030902050204"/>
            </a:rPr>
            <a:t>SCATTER PLOT</a:t>
          </a:r>
        </a:p>
      </dgm:t>
    </dgm:pt>
    <dgm:pt modelId="{FD930E3B-7CE7-441B-BEF8-FEF364A3B39F}" cxnId="{73D8A4CF-CCD7-46E0-B43C-628744344A49}" type="parTrans">
      <dgm:prSet/>
      <dgm:spPr/>
    </dgm:pt>
    <dgm:pt modelId="{AF8AC028-47EB-4998-B40A-BEE55F2335F3}" cxnId="{73D8A4CF-CCD7-46E0-B43C-628744344A49}" type="sibTrans">
      <dgm:prSet/>
      <dgm:spPr/>
    </dgm:pt>
    <dgm:pt modelId="{12DFAC1F-C20F-48E9-BD4E-FB17F58BDF75}" type="pres">
      <dgm:prSet presAssocID="{9971B1EE-B615-46D3-90D8-2903B1F52609}" presName="outerComposite" presStyleCnt="0">
        <dgm:presLayoutVars>
          <dgm:chMax val="5"/>
          <dgm:dir/>
          <dgm:resizeHandles val="exact"/>
        </dgm:presLayoutVars>
      </dgm:prSet>
      <dgm:spPr/>
    </dgm:pt>
    <dgm:pt modelId="{7CB0799B-25A4-45DA-B25F-0F19BF2AAEC6}" type="pres">
      <dgm:prSet presAssocID="{9971B1EE-B615-46D3-90D8-2903B1F52609}" presName="dummyMaxCanvas" presStyleCnt="0">
        <dgm:presLayoutVars/>
      </dgm:prSet>
      <dgm:spPr/>
    </dgm:pt>
    <dgm:pt modelId="{2F3D5242-7A93-46C7-8911-661F0B8B6023}" type="pres">
      <dgm:prSet presAssocID="{9971B1EE-B615-46D3-90D8-2903B1F52609}" presName="FiveNodes_1" presStyleLbl="node1" presStyleIdx="0" presStyleCnt="5">
        <dgm:presLayoutVars>
          <dgm:bulletEnabled val="1"/>
        </dgm:presLayoutVars>
      </dgm:prSet>
      <dgm:spPr/>
    </dgm:pt>
    <dgm:pt modelId="{2D3E870A-0271-4993-A7EA-D34A7E2D6EF2}" type="pres">
      <dgm:prSet presAssocID="{9971B1EE-B615-46D3-90D8-2903B1F52609}" presName="FiveNodes_2" presStyleLbl="node1" presStyleIdx="1" presStyleCnt="5">
        <dgm:presLayoutVars>
          <dgm:bulletEnabled val="1"/>
        </dgm:presLayoutVars>
      </dgm:prSet>
      <dgm:spPr/>
    </dgm:pt>
    <dgm:pt modelId="{D8812274-C8ED-49A2-8B12-7F18DF9F9385}" type="pres">
      <dgm:prSet presAssocID="{9971B1EE-B615-46D3-90D8-2903B1F52609}" presName="FiveNodes_3" presStyleLbl="node1" presStyleIdx="2" presStyleCnt="5">
        <dgm:presLayoutVars>
          <dgm:bulletEnabled val="1"/>
        </dgm:presLayoutVars>
      </dgm:prSet>
      <dgm:spPr/>
    </dgm:pt>
    <dgm:pt modelId="{18D09A74-CFA8-42C5-B73A-A267CEE82FC3}" type="pres">
      <dgm:prSet presAssocID="{9971B1EE-B615-46D3-90D8-2903B1F52609}" presName="FiveNodes_4" presStyleLbl="node1" presStyleIdx="3" presStyleCnt="5">
        <dgm:presLayoutVars>
          <dgm:bulletEnabled val="1"/>
        </dgm:presLayoutVars>
      </dgm:prSet>
      <dgm:spPr/>
    </dgm:pt>
    <dgm:pt modelId="{EAAA6F1A-58C1-4D5C-B4CB-5F7396DD5823}" type="pres">
      <dgm:prSet presAssocID="{9971B1EE-B615-46D3-90D8-2903B1F52609}" presName="FiveNodes_5" presStyleLbl="node1" presStyleIdx="4" presStyleCnt="5">
        <dgm:presLayoutVars>
          <dgm:bulletEnabled val="1"/>
        </dgm:presLayoutVars>
      </dgm:prSet>
      <dgm:spPr/>
    </dgm:pt>
    <dgm:pt modelId="{6E5D65A1-B7B1-482B-85D2-5069F109E0A7}" type="pres">
      <dgm:prSet presAssocID="{9971B1EE-B615-46D3-90D8-2903B1F52609}" presName="FiveConn_1-2" presStyleLbl="fgAccFollowNode1" presStyleIdx="0" presStyleCnt="4">
        <dgm:presLayoutVars>
          <dgm:bulletEnabled val="1"/>
        </dgm:presLayoutVars>
      </dgm:prSet>
      <dgm:spPr/>
    </dgm:pt>
    <dgm:pt modelId="{FED5B083-5882-45F0-B35A-E621AB9DB756}" type="pres">
      <dgm:prSet presAssocID="{9971B1EE-B615-46D3-90D8-2903B1F52609}" presName="FiveConn_2-3" presStyleLbl="fgAccFollowNode1" presStyleIdx="1" presStyleCnt="4">
        <dgm:presLayoutVars>
          <dgm:bulletEnabled val="1"/>
        </dgm:presLayoutVars>
      </dgm:prSet>
      <dgm:spPr/>
    </dgm:pt>
    <dgm:pt modelId="{1200B7B2-E72C-4B6F-8EDC-54163F9BA0C5}" type="pres">
      <dgm:prSet presAssocID="{9971B1EE-B615-46D3-90D8-2903B1F52609}" presName="FiveConn_3-4" presStyleLbl="fgAccFollowNode1" presStyleIdx="2" presStyleCnt="4">
        <dgm:presLayoutVars>
          <dgm:bulletEnabled val="1"/>
        </dgm:presLayoutVars>
      </dgm:prSet>
      <dgm:spPr/>
    </dgm:pt>
    <dgm:pt modelId="{D5FBD163-AC8F-48B4-9CC8-A0F8389E39AB}" type="pres">
      <dgm:prSet presAssocID="{9971B1EE-B615-46D3-90D8-2903B1F52609}" presName="FiveConn_4-5" presStyleLbl="fgAccFollowNode1" presStyleIdx="3" presStyleCnt="4">
        <dgm:presLayoutVars>
          <dgm:bulletEnabled val="1"/>
        </dgm:presLayoutVars>
      </dgm:prSet>
      <dgm:spPr/>
    </dgm:pt>
    <dgm:pt modelId="{73C30475-8B74-4383-B364-CE6A368AA166}" type="pres">
      <dgm:prSet presAssocID="{9971B1EE-B615-46D3-90D8-2903B1F52609}" presName="FiveNodes_1_text" presStyleLbl="node1" presStyleIdx="4" presStyleCnt="5">
        <dgm:presLayoutVars>
          <dgm:bulletEnabled val="1"/>
        </dgm:presLayoutVars>
      </dgm:prSet>
      <dgm:spPr/>
    </dgm:pt>
    <dgm:pt modelId="{B3AB342C-10DD-4AE2-892D-59C3E16A5EF5}" type="pres">
      <dgm:prSet presAssocID="{9971B1EE-B615-46D3-90D8-2903B1F52609}" presName="FiveNodes_2_text" presStyleLbl="node1" presStyleIdx="4" presStyleCnt="5">
        <dgm:presLayoutVars>
          <dgm:bulletEnabled val="1"/>
        </dgm:presLayoutVars>
      </dgm:prSet>
      <dgm:spPr/>
    </dgm:pt>
    <dgm:pt modelId="{D22D69E2-49FD-4283-BFDD-00E18584E229}" type="pres">
      <dgm:prSet presAssocID="{9971B1EE-B615-46D3-90D8-2903B1F52609}" presName="FiveNodes_3_text" presStyleLbl="node1" presStyleIdx="4" presStyleCnt="5">
        <dgm:presLayoutVars>
          <dgm:bulletEnabled val="1"/>
        </dgm:presLayoutVars>
      </dgm:prSet>
      <dgm:spPr/>
    </dgm:pt>
    <dgm:pt modelId="{6DD31F53-14F9-4EDD-BAF8-168F2B7DC8F4}" type="pres">
      <dgm:prSet presAssocID="{9971B1EE-B615-46D3-90D8-2903B1F52609}" presName="FiveNodes_4_text" presStyleLbl="node1" presStyleIdx="4" presStyleCnt="5">
        <dgm:presLayoutVars>
          <dgm:bulletEnabled val="1"/>
        </dgm:presLayoutVars>
      </dgm:prSet>
      <dgm:spPr/>
    </dgm:pt>
    <dgm:pt modelId="{AD1A6B05-7D62-4F2B-95BD-CAE0AC07268D}" type="pres">
      <dgm:prSet presAssocID="{9971B1EE-B615-46D3-90D8-2903B1F52609}" presName="FiveNodes_5_text" presStyleLbl="node1" presStyleIdx="4" presStyleCnt="5">
        <dgm:presLayoutVars>
          <dgm:bulletEnabled val="1"/>
        </dgm:presLayoutVars>
      </dgm:prSet>
      <dgm:spPr/>
    </dgm:pt>
  </dgm:ptLst>
  <dgm:cxnLst>
    <dgm:cxn modelId="{15BEB40B-E346-49AA-B85E-328F160BCECF}" type="presOf" srcId="{2FA09AB6-C738-4E65-B999-FBE2FF51767D}" destId="{73C30475-8B74-4383-B364-CE6A368AA166}" srcOrd="1" destOrd="0" presId="urn:microsoft.com/office/officeart/2005/8/layout/vProcess5"/>
    <dgm:cxn modelId="{135DF50B-6154-4049-9110-229D8AE0E5B2}" type="presOf" srcId="{B2BB0B16-1FFA-426C-9762-F6297CFC44B8}" destId="{2D3E870A-0271-4993-A7EA-D34A7E2D6EF2}" srcOrd="0" destOrd="0" presId="urn:microsoft.com/office/officeart/2005/8/layout/vProcess5"/>
    <dgm:cxn modelId="{9EC0300E-C597-43DD-8E12-EDCC8BBA6F83}" srcId="{9971B1EE-B615-46D3-90D8-2903B1F52609}" destId="{C199E822-C51A-47B2-B103-4F1D90E77806}" srcOrd="2" destOrd="0" parTransId="{3F7D11D7-4228-40D8-9397-F6D53AA5C96C}" sibTransId="{19326723-9DBC-46D8-BDFC-5FF20B1E7E82}"/>
    <dgm:cxn modelId="{16E36316-9ED0-4F37-90C4-7879E99D37DC}" type="presOf" srcId="{E13CAEDC-C3FE-4337-80BE-DF7916630880}" destId="{D5FBD163-AC8F-48B4-9CC8-A0F8389E39AB}" srcOrd="0" destOrd="0" presId="urn:microsoft.com/office/officeart/2005/8/layout/vProcess5"/>
    <dgm:cxn modelId="{AFCC6061-5DD4-40D2-B482-E188BC034E1B}" type="presOf" srcId="{C199E822-C51A-47B2-B103-4F1D90E77806}" destId="{D8812274-C8ED-49A2-8B12-7F18DF9F9385}" srcOrd="0" destOrd="0" presId="urn:microsoft.com/office/officeart/2005/8/layout/vProcess5"/>
    <dgm:cxn modelId="{A5E6E576-80B6-48BC-BF65-27BFBDA0CDAB}" srcId="{9971B1EE-B615-46D3-90D8-2903B1F52609}" destId="{2FA09AB6-C738-4E65-B999-FBE2FF51767D}" srcOrd="0" destOrd="0" parTransId="{6CCE2646-19AB-4E95-8AC9-8892F730BF45}" sibTransId="{FF43DB81-EC22-487B-9491-FC630558C887}"/>
    <dgm:cxn modelId="{C69A1482-24CF-4C2F-90F6-4264A26D0925}" type="presOf" srcId="{B2BB0B16-1FFA-426C-9762-F6297CFC44B8}" destId="{B3AB342C-10DD-4AE2-892D-59C3E16A5EF5}" srcOrd="1" destOrd="0" presId="urn:microsoft.com/office/officeart/2005/8/layout/vProcess5"/>
    <dgm:cxn modelId="{784CFB9D-2857-4C0E-8839-D96449811494}" type="presOf" srcId="{C199E822-C51A-47B2-B103-4F1D90E77806}" destId="{D22D69E2-49FD-4283-BFDD-00E18584E229}" srcOrd="1" destOrd="0" presId="urn:microsoft.com/office/officeart/2005/8/layout/vProcess5"/>
    <dgm:cxn modelId="{4C838FAB-B209-4EBB-96C8-11A1DAF7AA17}" type="presOf" srcId="{2FA09AB6-C738-4E65-B999-FBE2FF51767D}" destId="{2F3D5242-7A93-46C7-8911-661F0B8B6023}" srcOrd="0" destOrd="0" presId="urn:microsoft.com/office/officeart/2005/8/layout/vProcess5"/>
    <dgm:cxn modelId="{B6DD93BD-8A86-45B0-8C3B-C6FCAA64F52E}" srcId="{9971B1EE-B615-46D3-90D8-2903B1F52609}" destId="{B2BB0B16-1FFA-426C-9762-F6297CFC44B8}" srcOrd="1" destOrd="0" parTransId="{1280F7A8-870E-40F5-8B0B-79F31D02F7EC}" sibTransId="{7C4E7398-6E61-4E86-8DD7-56EBBFCA30E1}"/>
    <dgm:cxn modelId="{E94A90CC-8D35-43BB-B4DA-CD176DDB6654}" type="presOf" srcId="{E09ACEEC-8835-49A1-A017-3EE036449FC3}" destId="{EAAA6F1A-58C1-4D5C-B4CB-5F7396DD5823}" srcOrd="0" destOrd="0" presId="urn:microsoft.com/office/officeart/2005/8/layout/vProcess5"/>
    <dgm:cxn modelId="{73D8A4CF-CCD7-46E0-B43C-628744344A49}" srcId="{9971B1EE-B615-46D3-90D8-2903B1F52609}" destId="{E09ACEEC-8835-49A1-A017-3EE036449FC3}" srcOrd="4" destOrd="0" parTransId="{FD930E3B-7CE7-441B-BEF8-FEF364A3B39F}" sibTransId="{AF8AC028-47EB-4998-B40A-BEE55F2335F3}"/>
    <dgm:cxn modelId="{23BFF9D2-78D2-4ECC-B922-3AA26FB13A0D}" type="presOf" srcId="{9971B1EE-B615-46D3-90D8-2903B1F52609}" destId="{12DFAC1F-C20F-48E9-BD4E-FB17F58BDF75}" srcOrd="0" destOrd="0" presId="urn:microsoft.com/office/officeart/2005/8/layout/vProcess5"/>
    <dgm:cxn modelId="{4457D2DE-0BD3-4FC5-A43F-0A3B9DBB119E}" type="presOf" srcId="{E09ACEEC-8835-49A1-A017-3EE036449FC3}" destId="{AD1A6B05-7D62-4F2B-95BD-CAE0AC07268D}" srcOrd="1" destOrd="0" presId="urn:microsoft.com/office/officeart/2005/8/layout/vProcess5"/>
    <dgm:cxn modelId="{7849D4E0-9281-4D54-9487-0457B97AD1AA}" type="presOf" srcId="{FF43DB81-EC22-487B-9491-FC630558C887}" destId="{6E5D65A1-B7B1-482B-85D2-5069F109E0A7}" srcOrd="0" destOrd="0" presId="urn:microsoft.com/office/officeart/2005/8/layout/vProcess5"/>
    <dgm:cxn modelId="{59A5B2E1-904F-4DE0-B408-467ED13944D2}" srcId="{9971B1EE-B615-46D3-90D8-2903B1F52609}" destId="{B03A42A0-E296-4EFD-930A-2F7FF5FF0DB2}" srcOrd="3" destOrd="0" parTransId="{D9F2048F-00AF-426F-82F3-4C80F11D386C}" sibTransId="{E13CAEDC-C3FE-4337-80BE-DF7916630880}"/>
    <dgm:cxn modelId="{4DC2F3E4-45A4-47A3-B182-53DEAC39E8E3}" type="presOf" srcId="{B03A42A0-E296-4EFD-930A-2F7FF5FF0DB2}" destId="{6DD31F53-14F9-4EDD-BAF8-168F2B7DC8F4}" srcOrd="1" destOrd="0" presId="urn:microsoft.com/office/officeart/2005/8/layout/vProcess5"/>
    <dgm:cxn modelId="{3E2C86EC-8A6F-469B-AE8C-67327A99BDB9}" type="presOf" srcId="{7C4E7398-6E61-4E86-8DD7-56EBBFCA30E1}" destId="{FED5B083-5882-45F0-B35A-E621AB9DB756}" srcOrd="0" destOrd="0" presId="urn:microsoft.com/office/officeart/2005/8/layout/vProcess5"/>
    <dgm:cxn modelId="{087812FC-6C71-4F99-A74F-A6989CCCA395}" type="presOf" srcId="{B03A42A0-E296-4EFD-930A-2F7FF5FF0DB2}" destId="{18D09A74-CFA8-42C5-B73A-A267CEE82FC3}" srcOrd="0" destOrd="0" presId="urn:microsoft.com/office/officeart/2005/8/layout/vProcess5"/>
    <dgm:cxn modelId="{E5BB0DFF-FE80-450C-9B57-AE614BA08ABC}" type="presOf" srcId="{19326723-9DBC-46D8-BDFC-5FF20B1E7E82}" destId="{1200B7B2-E72C-4B6F-8EDC-54163F9BA0C5}" srcOrd="0" destOrd="0" presId="urn:microsoft.com/office/officeart/2005/8/layout/vProcess5"/>
    <dgm:cxn modelId="{9317CB36-3067-4177-B67C-AB5322132130}" type="presParOf" srcId="{12DFAC1F-C20F-48E9-BD4E-FB17F58BDF75}" destId="{7CB0799B-25A4-45DA-B25F-0F19BF2AAEC6}" srcOrd="0" destOrd="0" presId="urn:microsoft.com/office/officeart/2005/8/layout/vProcess5"/>
    <dgm:cxn modelId="{E2A95033-E607-4E2C-8E6E-DC1D9F78DC0F}" type="presParOf" srcId="{12DFAC1F-C20F-48E9-BD4E-FB17F58BDF75}" destId="{2F3D5242-7A93-46C7-8911-661F0B8B6023}" srcOrd="1" destOrd="0" presId="urn:microsoft.com/office/officeart/2005/8/layout/vProcess5"/>
    <dgm:cxn modelId="{9B4F4B82-6DDD-4AFE-9C1F-56B4F5F2A622}" type="presParOf" srcId="{12DFAC1F-C20F-48E9-BD4E-FB17F58BDF75}" destId="{2D3E870A-0271-4993-A7EA-D34A7E2D6EF2}" srcOrd="2" destOrd="0" presId="urn:microsoft.com/office/officeart/2005/8/layout/vProcess5"/>
    <dgm:cxn modelId="{65DA9DB7-F5CA-4C41-BBCC-932B0DF1DFB6}" type="presParOf" srcId="{12DFAC1F-C20F-48E9-BD4E-FB17F58BDF75}" destId="{D8812274-C8ED-49A2-8B12-7F18DF9F9385}" srcOrd="3" destOrd="0" presId="urn:microsoft.com/office/officeart/2005/8/layout/vProcess5"/>
    <dgm:cxn modelId="{F27DEA56-153E-4317-852E-503DC3691ECD}" type="presParOf" srcId="{12DFAC1F-C20F-48E9-BD4E-FB17F58BDF75}" destId="{18D09A74-CFA8-42C5-B73A-A267CEE82FC3}" srcOrd="4" destOrd="0" presId="urn:microsoft.com/office/officeart/2005/8/layout/vProcess5"/>
    <dgm:cxn modelId="{CBF70632-EF2B-4EDE-BBB3-7EB8113F7FA4}" type="presParOf" srcId="{12DFAC1F-C20F-48E9-BD4E-FB17F58BDF75}" destId="{EAAA6F1A-58C1-4D5C-B4CB-5F7396DD5823}" srcOrd="5" destOrd="0" presId="urn:microsoft.com/office/officeart/2005/8/layout/vProcess5"/>
    <dgm:cxn modelId="{9EFD4FE0-57B6-43BC-9DFD-82F5A4215096}" type="presParOf" srcId="{12DFAC1F-C20F-48E9-BD4E-FB17F58BDF75}" destId="{6E5D65A1-B7B1-482B-85D2-5069F109E0A7}" srcOrd="6" destOrd="0" presId="urn:microsoft.com/office/officeart/2005/8/layout/vProcess5"/>
    <dgm:cxn modelId="{4F56ADF2-7BA7-48A5-996E-557704332A8C}" type="presParOf" srcId="{12DFAC1F-C20F-48E9-BD4E-FB17F58BDF75}" destId="{FED5B083-5882-45F0-B35A-E621AB9DB756}" srcOrd="7" destOrd="0" presId="urn:microsoft.com/office/officeart/2005/8/layout/vProcess5"/>
    <dgm:cxn modelId="{F6CA0B4E-E703-4FEF-B1AE-728B568CC250}" type="presParOf" srcId="{12DFAC1F-C20F-48E9-BD4E-FB17F58BDF75}" destId="{1200B7B2-E72C-4B6F-8EDC-54163F9BA0C5}" srcOrd="8" destOrd="0" presId="urn:microsoft.com/office/officeart/2005/8/layout/vProcess5"/>
    <dgm:cxn modelId="{B93FAE76-737D-4D14-8BEF-AAF7EE25A940}" type="presParOf" srcId="{12DFAC1F-C20F-48E9-BD4E-FB17F58BDF75}" destId="{D5FBD163-AC8F-48B4-9CC8-A0F8389E39AB}" srcOrd="9" destOrd="0" presId="urn:microsoft.com/office/officeart/2005/8/layout/vProcess5"/>
    <dgm:cxn modelId="{94119D92-9095-481D-9E23-78AC91C31597}" type="presParOf" srcId="{12DFAC1F-C20F-48E9-BD4E-FB17F58BDF75}" destId="{73C30475-8B74-4383-B364-CE6A368AA166}" srcOrd="10" destOrd="0" presId="urn:microsoft.com/office/officeart/2005/8/layout/vProcess5"/>
    <dgm:cxn modelId="{3DF1CAFF-1D44-4BB0-A436-EE3A555C0C34}" type="presParOf" srcId="{12DFAC1F-C20F-48E9-BD4E-FB17F58BDF75}" destId="{B3AB342C-10DD-4AE2-892D-59C3E16A5EF5}" srcOrd="11" destOrd="0" presId="urn:microsoft.com/office/officeart/2005/8/layout/vProcess5"/>
    <dgm:cxn modelId="{412433D0-EADD-4D72-9BBB-D2711579CF11}" type="presParOf" srcId="{12DFAC1F-C20F-48E9-BD4E-FB17F58BDF75}" destId="{D22D69E2-49FD-4283-BFDD-00E18584E229}" srcOrd="12" destOrd="0" presId="urn:microsoft.com/office/officeart/2005/8/layout/vProcess5"/>
    <dgm:cxn modelId="{2C42EDA2-50E6-4CE9-87E8-48475FB93C45}" type="presParOf" srcId="{12DFAC1F-C20F-48E9-BD4E-FB17F58BDF75}" destId="{6DD31F53-14F9-4EDD-BAF8-168F2B7DC8F4}" srcOrd="13" destOrd="0" presId="urn:microsoft.com/office/officeart/2005/8/layout/vProcess5"/>
    <dgm:cxn modelId="{35A52E2F-BB8E-4CE2-ACC0-61DE7980BEB9}" type="presParOf" srcId="{12DFAC1F-C20F-48E9-BD4E-FB17F58BDF75}" destId="{AD1A6B05-7D62-4F2B-95BD-CAE0AC07268D}" srcOrd="14"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31A94-8C0E-44C5-A611-FE854A1AC8E6}" type="doc">
      <dgm:prSet loTypeId="urn:microsoft.com/office/officeart/2005/8/layout/process2" loCatId="process" qsTypeId="urn:microsoft.com/office/officeart/2005/8/quickstyle/simple1#2" qsCatId="simple" csTypeId="urn:microsoft.com/office/officeart/2005/8/colors/colorful5#1" csCatId="colorful"/>
      <dgm:spPr/>
      <dgm:t>
        <a:bodyPr/>
        <a:lstStyle/>
        <a:p>
          <a:endParaRPr lang="en-US"/>
        </a:p>
      </dgm:t>
    </dgm:pt>
    <dgm:pt modelId="{D459B1B3-62CD-450D-9821-2C6410F61055}">
      <dgm:prSet/>
      <dgm:spPr/>
      <dgm:t>
        <a:bodyPr/>
        <a:lstStyle/>
        <a:p>
          <a:r>
            <a:rPr lang="en-US"/>
            <a:t>LOGISTIC REGRESSION</a:t>
          </a:r>
        </a:p>
      </dgm:t>
    </dgm:pt>
    <dgm:pt modelId="{3CFB88F8-5700-499B-A3D2-3C0EE97E00E8}" cxnId="{5645EEF4-ED1D-4C54-B68C-3AB09873B949}" type="parTrans">
      <dgm:prSet/>
      <dgm:spPr/>
      <dgm:t>
        <a:bodyPr/>
        <a:lstStyle/>
        <a:p>
          <a:endParaRPr lang="en-US"/>
        </a:p>
      </dgm:t>
    </dgm:pt>
    <dgm:pt modelId="{64FB4772-A65C-4DF9-A049-65C523A24005}" cxnId="{5645EEF4-ED1D-4C54-B68C-3AB09873B949}" type="sibTrans">
      <dgm:prSet/>
      <dgm:spPr/>
      <dgm:t>
        <a:bodyPr/>
        <a:lstStyle/>
        <a:p>
          <a:endParaRPr lang="en-US"/>
        </a:p>
      </dgm:t>
    </dgm:pt>
    <dgm:pt modelId="{39E6EB22-EDEB-4D90-9C63-C1E34B060EDF}">
      <dgm:prSet/>
      <dgm:spPr/>
      <dgm:t>
        <a:bodyPr/>
        <a:lstStyle/>
        <a:p>
          <a:r>
            <a:rPr lang="en-US"/>
            <a:t>RANDOM FOREST</a:t>
          </a:r>
        </a:p>
      </dgm:t>
    </dgm:pt>
    <dgm:pt modelId="{6DF132E6-CA9B-45C3-955E-4E2192581EB4}" cxnId="{0B784485-96D3-4F6F-A5E8-797160C75A93}" type="parTrans">
      <dgm:prSet/>
      <dgm:spPr/>
      <dgm:t>
        <a:bodyPr/>
        <a:lstStyle/>
        <a:p>
          <a:endParaRPr lang="en-US"/>
        </a:p>
      </dgm:t>
    </dgm:pt>
    <dgm:pt modelId="{B3962963-010E-4188-96E2-ABB887E89F1A}" cxnId="{0B784485-96D3-4F6F-A5E8-797160C75A93}" type="sibTrans">
      <dgm:prSet/>
      <dgm:spPr/>
      <dgm:t>
        <a:bodyPr/>
        <a:lstStyle/>
        <a:p>
          <a:endParaRPr lang="en-US"/>
        </a:p>
      </dgm:t>
    </dgm:pt>
    <dgm:pt modelId="{F45ECB9D-3101-46FE-9EBC-1A2F8D6B708F}">
      <dgm:prSet/>
      <dgm:spPr/>
      <dgm:t>
        <a:bodyPr/>
        <a:lstStyle/>
        <a:p>
          <a:r>
            <a:rPr lang="en-US"/>
            <a:t>SUPPORT VECTOR CLASSIFIER</a:t>
          </a:r>
        </a:p>
      </dgm:t>
    </dgm:pt>
    <dgm:pt modelId="{1A5DE9AD-CB68-466C-88CF-BDD1726C5C92}" cxnId="{0EC4DBA6-D2A0-44CD-B9D4-38DE05DFE75B}" type="parTrans">
      <dgm:prSet/>
      <dgm:spPr/>
      <dgm:t>
        <a:bodyPr/>
        <a:lstStyle/>
        <a:p>
          <a:endParaRPr lang="en-US"/>
        </a:p>
      </dgm:t>
    </dgm:pt>
    <dgm:pt modelId="{DB735FC9-BDF8-4DB6-8DBB-8AAEA773562A}" cxnId="{0EC4DBA6-D2A0-44CD-B9D4-38DE05DFE75B}" type="sibTrans">
      <dgm:prSet/>
      <dgm:spPr/>
      <dgm:t>
        <a:bodyPr/>
        <a:lstStyle/>
        <a:p>
          <a:endParaRPr lang="en-US"/>
        </a:p>
      </dgm:t>
    </dgm:pt>
    <dgm:pt modelId="{126B55B5-6DF9-4F13-8E98-FD58494AEDC3}">
      <dgm:prSet/>
      <dgm:spPr/>
      <dgm:t>
        <a:bodyPr/>
        <a:lstStyle/>
        <a:p>
          <a:r>
            <a:rPr lang="en-US"/>
            <a:t>K NEAREST NEIGHBOUR</a:t>
          </a:r>
        </a:p>
      </dgm:t>
    </dgm:pt>
    <dgm:pt modelId="{092C8DDC-7647-4DA5-AC85-B32D194F59FC}" cxnId="{A238B6C8-5F4B-4CA7-88A0-380C7F3A0780}" type="parTrans">
      <dgm:prSet/>
      <dgm:spPr/>
      <dgm:t>
        <a:bodyPr/>
        <a:lstStyle/>
        <a:p>
          <a:endParaRPr lang="en-US"/>
        </a:p>
      </dgm:t>
    </dgm:pt>
    <dgm:pt modelId="{69E02989-AD92-49C7-9BD8-31923F952547}" cxnId="{A238B6C8-5F4B-4CA7-88A0-380C7F3A0780}" type="sibTrans">
      <dgm:prSet/>
      <dgm:spPr/>
      <dgm:t>
        <a:bodyPr/>
        <a:lstStyle/>
        <a:p>
          <a:endParaRPr lang="en-US"/>
        </a:p>
      </dgm:t>
    </dgm:pt>
    <dgm:pt modelId="{DA2D183C-3ECD-4E58-B095-9384505190D3}">
      <dgm:prSet/>
      <dgm:spPr/>
      <dgm:t>
        <a:bodyPr/>
        <a:lstStyle/>
        <a:p>
          <a:r>
            <a:rPr lang="en-US"/>
            <a:t>DECISION TREE</a:t>
          </a:r>
        </a:p>
      </dgm:t>
    </dgm:pt>
    <dgm:pt modelId="{8EB1F79A-7DBC-4C3C-8362-9840D68734F7}" cxnId="{8B619E00-5835-4D79-AF74-32D4AE26CA5A}" type="parTrans">
      <dgm:prSet/>
      <dgm:spPr/>
      <dgm:t>
        <a:bodyPr/>
        <a:lstStyle/>
        <a:p>
          <a:endParaRPr lang="en-US"/>
        </a:p>
      </dgm:t>
    </dgm:pt>
    <dgm:pt modelId="{E64C9CE7-1DF4-4798-8C87-217BB0DA47E3}" cxnId="{8B619E00-5835-4D79-AF74-32D4AE26CA5A}" type="sibTrans">
      <dgm:prSet/>
      <dgm:spPr/>
      <dgm:t>
        <a:bodyPr/>
        <a:lstStyle/>
        <a:p>
          <a:endParaRPr lang="en-US"/>
        </a:p>
      </dgm:t>
    </dgm:pt>
    <dgm:pt modelId="{EADADB6B-2792-43B6-A912-1321568424E8}" type="pres">
      <dgm:prSet presAssocID="{BC131A94-8C0E-44C5-A611-FE854A1AC8E6}" presName="linearFlow" presStyleCnt="0">
        <dgm:presLayoutVars>
          <dgm:resizeHandles val="exact"/>
        </dgm:presLayoutVars>
      </dgm:prSet>
      <dgm:spPr/>
    </dgm:pt>
    <dgm:pt modelId="{E5B6F6FD-2B7E-4B55-989F-3393DAF2E945}" type="pres">
      <dgm:prSet presAssocID="{D459B1B3-62CD-450D-9821-2C6410F61055}" presName="node" presStyleLbl="node1" presStyleIdx="0" presStyleCnt="5">
        <dgm:presLayoutVars>
          <dgm:bulletEnabled val="1"/>
        </dgm:presLayoutVars>
      </dgm:prSet>
      <dgm:spPr/>
    </dgm:pt>
    <dgm:pt modelId="{867A55DC-23A4-4236-ACDD-07AEB4AB0F0D}" type="pres">
      <dgm:prSet presAssocID="{64FB4772-A65C-4DF9-A049-65C523A24005}" presName="sibTrans" presStyleLbl="sibTrans2D1" presStyleIdx="0" presStyleCnt="4"/>
      <dgm:spPr/>
    </dgm:pt>
    <dgm:pt modelId="{C76E304F-10D8-41B3-B4D9-73374EFC390A}" type="pres">
      <dgm:prSet presAssocID="{64FB4772-A65C-4DF9-A049-65C523A24005}" presName="connectorText" presStyleLbl="sibTrans2D1" presStyleIdx="0" presStyleCnt="4"/>
      <dgm:spPr/>
    </dgm:pt>
    <dgm:pt modelId="{A2A2DF32-9E80-445E-9CDD-C47233131F32}" type="pres">
      <dgm:prSet presAssocID="{39E6EB22-EDEB-4D90-9C63-C1E34B060EDF}" presName="node" presStyleLbl="node1" presStyleIdx="1" presStyleCnt="5">
        <dgm:presLayoutVars>
          <dgm:bulletEnabled val="1"/>
        </dgm:presLayoutVars>
      </dgm:prSet>
      <dgm:spPr/>
    </dgm:pt>
    <dgm:pt modelId="{CF7FC118-57A6-416D-B1CF-D44FFE297307}" type="pres">
      <dgm:prSet presAssocID="{B3962963-010E-4188-96E2-ABB887E89F1A}" presName="sibTrans" presStyleLbl="sibTrans2D1" presStyleIdx="1" presStyleCnt="4"/>
      <dgm:spPr/>
    </dgm:pt>
    <dgm:pt modelId="{424BF93F-7C6F-4808-BBF5-9AF61F5C0A14}" type="pres">
      <dgm:prSet presAssocID="{B3962963-010E-4188-96E2-ABB887E89F1A}" presName="connectorText" presStyleLbl="sibTrans2D1" presStyleIdx="1" presStyleCnt="4"/>
      <dgm:spPr/>
    </dgm:pt>
    <dgm:pt modelId="{C3618323-26F6-49B5-B1AA-ACEB10C53DB6}" type="pres">
      <dgm:prSet presAssocID="{F45ECB9D-3101-46FE-9EBC-1A2F8D6B708F}" presName="node" presStyleLbl="node1" presStyleIdx="2" presStyleCnt="5">
        <dgm:presLayoutVars>
          <dgm:bulletEnabled val="1"/>
        </dgm:presLayoutVars>
      </dgm:prSet>
      <dgm:spPr/>
    </dgm:pt>
    <dgm:pt modelId="{A3148EA5-8181-4C6B-8E07-D86B46B206B9}" type="pres">
      <dgm:prSet presAssocID="{DB735FC9-BDF8-4DB6-8DBB-8AAEA773562A}" presName="sibTrans" presStyleLbl="sibTrans2D1" presStyleIdx="2" presStyleCnt="4"/>
      <dgm:spPr/>
    </dgm:pt>
    <dgm:pt modelId="{EF2EF2A5-B501-4590-8438-3AC5AFB3E71E}" type="pres">
      <dgm:prSet presAssocID="{DB735FC9-BDF8-4DB6-8DBB-8AAEA773562A}" presName="connectorText" presStyleLbl="sibTrans2D1" presStyleIdx="2" presStyleCnt="4"/>
      <dgm:spPr/>
    </dgm:pt>
    <dgm:pt modelId="{4F613C6E-3FDE-41C3-A23E-815319D56570}" type="pres">
      <dgm:prSet presAssocID="{126B55B5-6DF9-4F13-8E98-FD58494AEDC3}" presName="node" presStyleLbl="node1" presStyleIdx="3" presStyleCnt="5">
        <dgm:presLayoutVars>
          <dgm:bulletEnabled val="1"/>
        </dgm:presLayoutVars>
      </dgm:prSet>
      <dgm:spPr/>
    </dgm:pt>
    <dgm:pt modelId="{28FC49D9-AC5E-4428-A2A0-F94FCD946456}" type="pres">
      <dgm:prSet presAssocID="{69E02989-AD92-49C7-9BD8-31923F952547}" presName="sibTrans" presStyleLbl="sibTrans2D1" presStyleIdx="3" presStyleCnt="4"/>
      <dgm:spPr/>
    </dgm:pt>
    <dgm:pt modelId="{163C65E8-0EF6-413A-B0E2-1A5491E52E22}" type="pres">
      <dgm:prSet presAssocID="{69E02989-AD92-49C7-9BD8-31923F952547}" presName="connectorText" presStyleLbl="sibTrans2D1" presStyleIdx="3" presStyleCnt="4"/>
      <dgm:spPr/>
    </dgm:pt>
    <dgm:pt modelId="{1D00910D-D4CF-4DB2-B8C5-56CBEAF350EC}" type="pres">
      <dgm:prSet presAssocID="{DA2D183C-3ECD-4E58-B095-9384505190D3}" presName="node" presStyleLbl="node1" presStyleIdx="4" presStyleCnt="5">
        <dgm:presLayoutVars>
          <dgm:bulletEnabled val="1"/>
        </dgm:presLayoutVars>
      </dgm:prSet>
      <dgm:spPr/>
    </dgm:pt>
  </dgm:ptLst>
  <dgm:cxnLst>
    <dgm:cxn modelId="{8B619E00-5835-4D79-AF74-32D4AE26CA5A}" srcId="{BC131A94-8C0E-44C5-A611-FE854A1AC8E6}" destId="{DA2D183C-3ECD-4E58-B095-9384505190D3}" srcOrd="4" destOrd="0" parTransId="{8EB1F79A-7DBC-4C3C-8362-9840D68734F7}" sibTransId="{E64C9CE7-1DF4-4798-8C87-217BB0DA47E3}"/>
    <dgm:cxn modelId="{258AD92F-4DCA-4FFB-83CF-AC5132DC53D5}" type="presOf" srcId="{B3962963-010E-4188-96E2-ABB887E89F1A}" destId="{CF7FC118-57A6-416D-B1CF-D44FFE297307}" srcOrd="0" destOrd="0" presId="urn:microsoft.com/office/officeart/2005/8/layout/process2"/>
    <dgm:cxn modelId="{6754D735-5C91-424D-B9C2-2D0746ED8C0D}" type="presOf" srcId="{BC131A94-8C0E-44C5-A611-FE854A1AC8E6}" destId="{EADADB6B-2792-43B6-A912-1321568424E8}" srcOrd="0" destOrd="0" presId="urn:microsoft.com/office/officeart/2005/8/layout/process2"/>
    <dgm:cxn modelId="{51F64A3E-AE71-4E33-B506-9E66EB7F9BFE}" type="presOf" srcId="{69E02989-AD92-49C7-9BD8-31923F952547}" destId="{28FC49D9-AC5E-4428-A2A0-F94FCD946456}" srcOrd="0" destOrd="0" presId="urn:microsoft.com/office/officeart/2005/8/layout/process2"/>
    <dgm:cxn modelId="{11F26269-02CC-4258-886A-FE413F9D8C9E}" type="presOf" srcId="{69E02989-AD92-49C7-9BD8-31923F952547}" destId="{163C65E8-0EF6-413A-B0E2-1A5491E52E22}" srcOrd="1" destOrd="0" presId="urn:microsoft.com/office/officeart/2005/8/layout/process2"/>
    <dgm:cxn modelId="{2A66644E-DDC3-47BC-89A7-C5CD093DA7C5}" type="presOf" srcId="{DB735FC9-BDF8-4DB6-8DBB-8AAEA773562A}" destId="{A3148EA5-8181-4C6B-8E07-D86B46B206B9}" srcOrd="0" destOrd="0" presId="urn:microsoft.com/office/officeart/2005/8/layout/process2"/>
    <dgm:cxn modelId="{C152736E-3F51-4413-992C-EC2356F77691}" type="presOf" srcId="{B3962963-010E-4188-96E2-ABB887E89F1A}" destId="{424BF93F-7C6F-4808-BBF5-9AF61F5C0A14}" srcOrd="1" destOrd="0" presId="urn:microsoft.com/office/officeart/2005/8/layout/process2"/>
    <dgm:cxn modelId="{5163BD53-1D60-4A85-BE06-58D61337203F}" type="presOf" srcId="{64FB4772-A65C-4DF9-A049-65C523A24005}" destId="{867A55DC-23A4-4236-ACDD-07AEB4AB0F0D}" srcOrd="0" destOrd="0" presId="urn:microsoft.com/office/officeart/2005/8/layout/process2"/>
    <dgm:cxn modelId="{4EF9297E-9A59-490A-93DC-014A7875DFFD}" type="presOf" srcId="{DA2D183C-3ECD-4E58-B095-9384505190D3}" destId="{1D00910D-D4CF-4DB2-B8C5-56CBEAF350EC}" srcOrd="0" destOrd="0" presId="urn:microsoft.com/office/officeart/2005/8/layout/process2"/>
    <dgm:cxn modelId="{DCADFA7F-E0D2-40B6-9018-0435E53D6A12}" type="presOf" srcId="{126B55B5-6DF9-4F13-8E98-FD58494AEDC3}" destId="{4F613C6E-3FDE-41C3-A23E-815319D56570}" srcOrd="0" destOrd="0" presId="urn:microsoft.com/office/officeart/2005/8/layout/process2"/>
    <dgm:cxn modelId="{0B784485-96D3-4F6F-A5E8-797160C75A93}" srcId="{BC131A94-8C0E-44C5-A611-FE854A1AC8E6}" destId="{39E6EB22-EDEB-4D90-9C63-C1E34B060EDF}" srcOrd="1" destOrd="0" parTransId="{6DF132E6-CA9B-45C3-955E-4E2192581EB4}" sibTransId="{B3962963-010E-4188-96E2-ABB887E89F1A}"/>
    <dgm:cxn modelId="{0EC4DBA6-D2A0-44CD-B9D4-38DE05DFE75B}" srcId="{BC131A94-8C0E-44C5-A611-FE854A1AC8E6}" destId="{F45ECB9D-3101-46FE-9EBC-1A2F8D6B708F}" srcOrd="2" destOrd="0" parTransId="{1A5DE9AD-CB68-466C-88CF-BDD1726C5C92}" sibTransId="{DB735FC9-BDF8-4DB6-8DBB-8AAEA773562A}"/>
    <dgm:cxn modelId="{20FA92C6-8655-4AA5-9333-59807A09F926}" type="presOf" srcId="{DB735FC9-BDF8-4DB6-8DBB-8AAEA773562A}" destId="{EF2EF2A5-B501-4590-8438-3AC5AFB3E71E}" srcOrd="1" destOrd="0" presId="urn:microsoft.com/office/officeart/2005/8/layout/process2"/>
    <dgm:cxn modelId="{A238B6C8-5F4B-4CA7-88A0-380C7F3A0780}" srcId="{BC131A94-8C0E-44C5-A611-FE854A1AC8E6}" destId="{126B55B5-6DF9-4F13-8E98-FD58494AEDC3}" srcOrd="3" destOrd="0" parTransId="{092C8DDC-7647-4DA5-AC85-B32D194F59FC}" sibTransId="{69E02989-AD92-49C7-9BD8-31923F952547}"/>
    <dgm:cxn modelId="{AC7412E0-8DFE-42DD-A5F5-BF61D17DA655}" type="presOf" srcId="{39E6EB22-EDEB-4D90-9C63-C1E34B060EDF}" destId="{A2A2DF32-9E80-445E-9CDD-C47233131F32}" srcOrd="0" destOrd="0" presId="urn:microsoft.com/office/officeart/2005/8/layout/process2"/>
    <dgm:cxn modelId="{8DF4DEE5-0D5A-4E55-8552-21BA2A1CBE0C}" type="presOf" srcId="{D459B1B3-62CD-450D-9821-2C6410F61055}" destId="{E5B6F6FD-2B7E-4B55-989F-3393DAF2E945}" srcOrd="0" destOrd="0" presId="urn:microsoft.com/office/officeart/2005/8/layout/process2"/>
    <dgm:cxn modelId="{436A9BEA-592B-4E85-B7FD-61F3DEDBA484}" type="presOf" srcId="{64FB4772-A65C-4DF9-A049-65C523A24005}" destId="{C76E304F-10D8-41B3-B4D9-73374EFC390A}" srcOrd="1" destOrd="0" presId="urn:microsoft.com/office/officeart/2005/8/layout/process2"/>
    <dgm:cxn modelId="{5645EEF4-ED1D-4C54-B68C-3AB09873B949}" srcId="{BC131A94-8C0E-44C5-A611-FE854A1AC8E6}" destId="{D459B1B3-62CD-450D-9821-2C6410F61055}" srcOrd="0" destOrd="0" parTransId="{3CFB88F8-5700-499B-A3D2-3C0EE97E00E8}" sibTransId="{64FB4772-A65C-4DF9-A049-65C523A24005}"/>
    <dgm:cxn modelId="{ED025FFF-255E-4EA5-B2E6-CA50A296F6E6}" type="presOf" srcId="{F45ECB9D-3101-46FE-9EBC-1A2F8D6B708F}" destId="{C3618323-26F6-49B5-B1AA-ACEB10C53DB6}" srcOrd="0" destOrd="0" presId="urn:microsoft.com/office/officeart/2005/8/layout/process2"/>
    <dgm:cxn modelId="{9D197AA4-93D5-4026-AC3D-652A04B6ADC4}" type="presParOf" srcId="{EADADB6B-2792-43B6-A912-1321568424E8}" destId="{E5B6F6FD-2B7E-4B55-989F-3393DAF2E945}" srcOrd="0" destOrd="0" presId="urn:microsoft.com/office/officeart/2005/8/layout/process2"/>
    <dgm:cxn modelId="{59CBE274-82BF-40F6-B4AB-DE5A0F676FCB}" type="presParOf" srcId="{EADADB6B-2792-43B6-A912-1321568424E8}" destId="{867A55DC-23A4-4236-ACDD-07AEB4AB0F0D}" srcOrd="1" destOrd="0" presId="urn:microsoft.com/office/officeart/2005/8/layout/process2"/>
    <dgm:cxn modelId="{F87EDBEE-8679-445A-840B-C498E67F538A}" type="presParOf" srcId="{867A55DC-23A4-4236-ACDD-07AEB4AB0F0D}" destId="{C76E304F-10D8-41B3-B4D9-73374EFC390A}" srcOrd="0" destOrd="0" presId="urn:microsoft.com/office/officeart/2005/8/layout/process2"/>
    <dgm:cxn modelId="{DD54CD1E-949F-4695-9AE2-8CFADF517013}" type="presParOf" srcId="{EADADB6B-2792-43B6-A912-1321568424E8}" destId="{A2A2DF32-9E80-445E-9CDD-C47233131F32}" srcOrd="2" destOrd="0" presId="urn:microsoft.com/office/officeart/2005/8/layout/process2"/>
    <dgm:cxn modelId="{E8DEFFAE-A97D-4726-B9FF-CF7D7CD426ED}" type="presParOf" srcId="{EADADB6B-2792-43B6-A912-1321568424E8}" destId="{CF7FC118-57A6-416D-B1CF-D44FFE297307}" srcOrd="3" destOrd="0" presId="urn:microsoft.com/office/officeart/2005/8/layout/process2"/>
    <dgm:cxn modelId="{B2963431-45CC-4B90-B2E3-B51FCCE57275}" type="presParOf" srcId="{CF7FC118-57A6-416D-B1CF-D44FFE297307}" destId="{424BF93F-7C6F-4808-BBF5-9AF61F5C0A14}" srcOrd="0" destOrd="0" presId="urn:microsoft.com/office/officeart/2005/8/layout/process2"/>
    <dgm:cxn modelId="{A683858A-E5E2-4302-9644-875CB7F0FB0B}" type="presParOf" srcId="{EADADB6B-2792-43B6-A912-1321568424E8}" destId="{C3618323-26F6-49B5-B1AA-ACEB10C53DB6}" srcOrd="4" destOrd="0" presId="urn:microsoft.com/office/officeart/2005/8/layout/process2"/>
    <dgm:cxn modelId="{C5698BA3-F71B-427F-93B7-C9BAB3E8D48F}" type="presParOf" srcId="{EADADB6B-2792-43B6-A912-1321568424E8}" destId="{A3148EA5-8181-4C6B-8E07-D86B46B206B9}" srcOrd="5" destOrd="0" presId="urn:microsoft.com/office/officeart/2005/8/layout/process2"/>
    <dgm:cxn modelId="{7F18C988-45D2-4BBD-9CB7-BCB68EA23C07}" type="presParOf" srcId="{A3148EA5-8181-4C6B-8E07-D86B46B206B9}" destId="{EF2EF2A5-B501-4590-8438-3AC5AFB3E71E}" srcOrd="0" destOrd="0" presId="urn:microsoft.com/office/officeart/2005/8/layout/process2"/>
    <dgm:cxn modelId="{939F10DA-CD4C-48FD-A542-BA13D3B498C4}" type="presParOf" srcId="{EADADB6B-2792-43B6-A912-1321568424E8}" destId="{4F613C6E-3FDE-41C3-A23E-815319D56570}" srcOrd="6" destOrd="0" presId="urn:microsoft.com/office/officeart/2005/8/layout/process2"/>
    <dgm:cxn modelId="{7D404C8B-24AA-48DC-96D2-A8C059546103}" type="presParOf" srcId="{EADADB6B-2792-43B6-A912-1321568424E8}" destId="{28FC49D9-AC5E-4428-A2A0-F94FCD946456}" srcOrd="7" destOrd="0" presId="urn:microsoft.com/office/officeart/2005/8/layout/process2"/>
    <dgm:cxn modelId="{C1F1206C-9D6A-409C-926D-CEB82A17C2A0}" type="presParOf" srcId="{28FC49D9-AC5E-4428-A2A0-F94FCD946456}" destId="{163C65E8-0EF6-413A-B0E2-1A5491E52E22}" srcOrd="0" destOrd="0" presId="urn:microsoft.com/office/officeart/2005/8/layout/process2"/>
    <dgm:cxn modelId="{8FF15455-903F-4B89-9BE3-72530F555CA3}" type="presParOf" srcId="{EADADB6B-2792-43B6-A912-1321568424E8}" destId="{1D00910D-D4CF-4DB2-B8C5-56CBEAF350EC}" srcOrd="8"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5242-7A93-46C7-8911-661F0B8B6023}">
      <dsp:nvSpPr>
        <dsp:cNvPr id="0" name=""/>
        <dsp:cNvSpPr/>
      </dsp:nvSpPr>
      <dsp:spPr>
        <a:xfrm>
          <a:off x="0" y="0"/>
          <a:ext cx="5081390" cy="8117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CO-RELATION</a:t>
          </a:r>
        </a:p>
      </dsp:txBody>
      <dsp:txXfrm>
        <a:off x="23775" y="23775"/>
        <a:ext cx="4110491" cy="764185"/>
      </dsp:txXfrm>
    </dsp:sp>
    <dsp:sp modelId="{2D3E870A-0271-4993-A7EA-D34A7E2D6EF2}">
      <dsp:nvSpPr>
        <dsp:cNvPr id="0" name=""/>
        <dsp:cNvSpPr/>
      </dsp:nvSpPr>
      <dsp:spPr>
        <a:xfrm>
          <a:off x="379454" y="924476"/>
          <a:ext cx="5081390" cy="81173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HISTOGRAM</a:t>
          </a:r>
        </a:p>
      </dsp:txBody>
      <dsp:txXfrm>
        <a:off x="403229" y="948251"/>
        <a:ext cx="4126757" cy="764185"/>
      </dsp:txXfrm>
    </dsp:sp>
    <dsp:sp modelId="{D8812274-C8ED-49A2-8B12-7F18DF9F9385}">
      <dsp:nvSpPr>
        <dsp:cNvPr id="0" name=""/>
        <dsp:cNvSpPr/>
      </dsp:nvSpPr>
      <dsp:spPr>
        <a:xfrm>
          <a:off x="758908" y="1848952"/>
          <a:ext cx="5081390" cy="81173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HEATMAP</a:t>
          </a:r>
        </a:p>
      </dsp:txBody>
      <dsp:txXfrm>
        <a:off x="782683" y="1872727"/>
        <a:ext cx="4126757" cy="764185"/>
      </dsp:txXfrm>
    </dsp:sp>
    <dsp:sp modelId="{18D09A74-CFA8-42C5-B73A-A267CEE82FC3}">
      <dsp:nvSpPr>
        <dsp:cNvPr id="0" name=""/>
        <dsp:cNvSpPr/>
      </dsp:nvSpPr>
      <dsp:spPr>
        <a:xfrm>
          <a:off x="1138363" y="2773429"/>
          <a:ext cx="5081390" cy="8117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PAIRPLOT</a:t>
          </a:r>
        </a:p>
      </dsp:txBody>
      <dsp:txXfrm>
        <a:off x="1162138" y="2797204"/>
        <a:ext cx="4126757" cy="764185"/>
      </dsp:txXfrm>
    </dsp:sp>
    <dsp:sp modelId="{EAAA6F1A-58C1-4D5C-B4CB-5F7396DD5823}">
      <dsp:nvSpPr>
        <dsp:cNvPr id="0" name=""/>
        <dsp:cNvSpPr/>
      </dsp:nvSpPr>
      <dsp:spPr>
        <a:xfrm>
          <a:off x="1517817" y="3697905"/>
          <a:ext cx="5081390" cy="81173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latin typeface="Impact" panose="020B0806030902050204"/>
            </a:rPr>
            <a:t>SCATTER PLOT</a:t>
          </a:r>
        </a:p>
      </dsp:txBody>
      <dsp:txXfrm>
        <a:off x="1541592" y="3721680"/>
        <a:ext cx="4126757" cy="764185"/>
      </dsp:txXfrm>
    </dsp:sp>
    <dsp:sp modelId="{6E5D65A1-B7B1-482B-85D2-5069F109E0A7}">
      <dsp:nvSpPr>
        <dsp:cNvPr id="0" name=""/>
        <dsp:cNvSpPr/>
      </dsp:nvSpPr>
      <dsp:spPr>
        <a:xfrm>
          <a:off x="4553762" y="593017"/>
          <a:ext cx="527627" cy="52762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672478" y="593017"/>
        <a:ext cx="290195" cy="397039"/>
      </dsp:txXfrm>
    </dsp:sp>
    <dsp:sp modelId="{FED5B083-5882-45F0-B35A-E621AB9DB756}">
      <dsp:nvSpPr>
        <dsp:cNvPr id="0" name=""/>
        <dsp:cNvSpPr/>
      </dsp:nvSpPr>
      <dsp:spPr>
        <a:xfrm>
          <a:off x="4933216" y="1517494"/>
          <a:ext cx="527627" cy="52762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051932" y="1517494"/>
        <a:ext cx="290195" cy="397039"/>
      </dsp:txXfrm>
    </dsp:sp>
    <dsp:sp modelId="{1200B7B2-E72C-4B6F-8EDC-54163F9BA0C5}">
      <dsp:nvSpPr>
        <dsp:cNvPr id="0" name=""/>
        <dsp:cNvSpPr/>
      </dsp:nvSpPr>
      <dsp:spPr>
        <a:xfrm>
          <a:off x="5312671" y="2428441"/>
          <a:ext cx="527627" cy="52762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431387" y="2428441"/>
        <a:ext cx="290195" cy="397039"/>
      </dsp:txXfrm>
    </dsp:sp>
    <dsp:sp modelId="{D5FBD163-AC8F-48B4-9CC8-A0F8389E39AB}">
      <dsp:nvSpPr>
        <dsp:cNvPr id="0" name=""/>
        <dsp:cNvSpPr/>
      </dsp:nvSpPr>
      <dsp:spPr>
        <a:xfrm>
          <a:off x="5692125" y="3361937"/>
          <a:ext cx="527627" cy="527627"/>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810841" y="3361937"/>
        <a:ext cx="290195" cy="397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6F6FD-2B7E-4B55-989F-3393DAF2E945}">
      <dsp:nvSpPr>
        <dsp:cNvPr id="0" name=""/>
        <dsp:cNvSpPr/>
      </dsp:nvSpPr>
      <dsp:spPr>
        <a:xfrm>
          <a:off x="2934197" y="501"/>
          <a:ext cx="1578884" cy="5865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LOGISTIC REGRESSION</a:t>
          </a:r>
        </a:p>
      </dsp:txBody>
      <dsp:txXfrm>
        <a:off x="2951378" y="17682"/>
        <a:ext cx="1544522" cy="552234"/>
      </dsp:txXfrm>
    </dsp:sp>
    <dsp:sp modelId="{867A55DC-23A4-4236-ACDD-07AEB4AB0F0D}">
      <dsp:nvSpPr>
        <dsp:cNvPr id="0" name=""/>
        <dsp:cNvSpPr/>
      </dsp:nvSpPr>
      <dsp:spPr>
        <a:xfrm rot="5400000">
          <a:off x="3613653" y="601763"/>
          <a:ext cx="219973" cy="26396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644450" y="623760"/>
        <a:ext cx="158380" cy="153981"/>
      </dsp:txXfrm>
    </dsp:sp>
    <dsp:sp modelId="{A2A2DF32-9E80-445E-9CDD-C47233131F32}">
      <dsp:nvSpPr>
        <dsp:cNvPr id="0" name=""/>
        <dsp:cNvSpPr/>
      </dsp:nvSpPr>
      <dsp:spPr>
        <a:xfrm>
          <a:off x="2934197" y="880396"/>
          <a:ext cx="1578884" cy="586596"/>
        </a:xfrm>
        <a:prstGeom prst="roundRect">
          <a:avLst>
            <a:gd name="adj" fmla="val 10000"/>
          </a:avLst>
        </a:prstGeom>
        <a:solidFill>
          <a:schemeClr val="accent5">
            <a:hueOff val="-1938669"/>
            <a:satOff val="-17677"/>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RANDOM FOREST</a:t>
          </a:r>
        </a:p>
      </dsp:txBody>
      <dsp:txXfrm>
        <a:off x="2951378" y="897577"/>
        <a:ext cx="1544522" cy="552234"/>
      </dsp:txXfrm>
    </dsp:sp>
    <dsp:sp modelId="{CF7FC118-57A6-416D-B1CF-D44FFE297307}">
      <dsp:nvSpPr>
        <dsp:cNvPr id="0" name=""/>
        <dsp:cNvSpPr/>
      </dsp:nvSpPr>
      <dsp:spPr>
        <a:xfrm rot="5400000">
          <a:off x="3613653" y="1481658"/>
          <a:ext cx="219973" cy="263968"/>
        </a:xfrm>
        <a:prstGeom prst="rightArrow">
          <a:avLst>
            <a:gd name="adj1" fmla="val 60000"/>
            <a:gd name="adj2" fmla="val 50000"/>
          </a:avLst>
        </a:prstGeom>
        <a:solidFill>
          <a:schemeClr val="accent5">
            <a:hueOff val="-2584891"/>
            <a:satOff val="-23569"/>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644450" y="1503655"/>
        <a:ext cx="158380" cy="153981"/>
      </dsp:txXfrm>
    </dsp:sp>
    <dsp:sp modelId="{C3618323-26F6-49B5-B1AA-ACEB10C53DB6}">
      <dsp:nvSpPr>
        <dsp:cNvPr id="0" name=""/>
        <dsp:cNvSpPr/>
      </dsp:nvSpPr>
      <dsp:spPr>
        <a:xfrm>
          <a:off x="2934197" y="1760291"/>
          <a:ext cx="1578884" cy="586596"/>
        </a:xfrm>
        <a:prstGeom prst="roundRect">
          <a:avLst>
            <a:gd name="adj" fmla="val 10000"/>
          </a:avLst>
        </a:prstGeom>
        <a:solidFill>
          <a:schemeClr val="accent5">
            <a:hueOff val="-3877337"/>
            <a:satOff val="-35353"/>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SUPPORT VECTOR CLASSIFIER</a:t>
          </a:r>
        </a:p>
      </dsp:txBody>
      <dsp:txXfrm>
        <a:off x="2951378" y="1777472"/>
        <a:ext cx="1544522" cy="552234"/>
      </dsp:txXfrm>
    </dsp:sp>
    <dsp:sp modelId="{A3148EA5-8181-4C6B-8E07-D86B46B206B9}">
      <dsp:nvSpPr>
        <dsp:cNvPr id="0" name=""/>
        <dsp:cNvSpPr/>
      </dsp:nvSpPr>
      <dsp:spPr>
        <a:xfrm rot="5400000">
          <a:off x="3613653" y="2361553"/>
          <a:ext cx="219973" cy="263968"/>
        </a:xfrm>
        <a:prstGeom prst="rightArrow">
          <a:avLst>
            <a:gd name="adj1" fmla="val 60000"/>
            <a:gd name="adj2" fmla="val 50000"/>
          </a:avLst>
        </a:prstGeom>
        <a:solidFill>
          <a:schemeClr val="accent5">
            <a:hueOff val="-5169783"/>
            <a:satOff val="-47137"/>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644450" y="2383550"/>
        <a:ext cx="158380" cy="153981"/>
      </dsp:txXfrm>
    </dsp:sp>
    <dsp:sp modelId="{4F613C6E-3FDE-41C3-A23E-815319D56570}">
      <dsp:nvSpPr>
        <dsp:cNvPr id="0" name=""/>
        <dsp:cNvSpPr/>
      </dsp:nvSpPr>
      <dsp:spPr>
        <a:xfrm>
          <a:off x="2934197" y="2640186"/>
          <a:ext cx="1578884" cy="586596"/>
        </a:xfrm>
        <a:prstGeom prst="roundRect">
          <a:avLst>
            <a:gd name="adj" fmla="val 10000"/>
          </a:avLst>
        </a:prstGeom>
        <a:solidFill>
          <a:schemeClr val="accent5">
            <a:hueOff val="-5816006"/>
            <a:satOff val="-53030"/>
            <a:lumOff val="7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 NEAREST NEIGHBOUR</a:t>
          </a:r>
        </a:p>
      </dsp:txBody>
      <dsp:txXfrm>
        <a:off x="2951378" y="2657367"/>
        <a:ext cx="1544522" cy="552234"/>
      </dsp:txXfrm>
    </dsp:sp>
    <dsp:sp modelId="{28FC49D9-AC5E-4428-A2A0-F94FCD946456}">
      <dsp:nvSpPr>
        <dsp:cNvPr id="0" name=""/>
        <dsp:cNvSpPr/>
      </dsp:nvSpPr>
      <dsp:spPr>
        <a:xfrm rot="5400000">
          <a:off x="3613653" y="3241448"/>
          <a:ext cx="219973" cy="263968"/>
        </a:xfrm>
        <a:prstGeom prst="rightArrow">
          <a:avLst>
            <a:gd name="adj1" fmla="val 60000"/>
            <a:gd name="adj2" fmla="val 50000"/>
          </a:avLst>
        </a:prstGeom>
        <a:solidFill>
          <a:schemeClr val="accent5">
            <a:hueOff val="-7754674"/>
            <a:satOff val="-70706"/>
            <a:lumOff val="105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644450" y="3263445"/>
        <a:ext cx="158380" cy="153981"/>
      </dsp:txXfrm>
    </dsp:sp>
    <dsp:sp modelId="{1D00910D-D4CF-4DB2-B8C5-56CBEAF350EC}">
      <dsp:nvSpPr>
        <dsp:cNvPr id="0" name=""/>
        <dsp:cNvSpPr/>
      </dsp:nvSpPr>
      <dsp:spPr>
        <a:xfrm>
          <a:off x="2934197" y="3520081"/>
          <a:ext cx="1578884" cy="586596"/>
        </a:xfrm>
        <a:prstGeom prst="roundRect">
          <a:avLst>
            <a:gd name="adj" fmla="val 10000"/>
          </a:avLst>
        </a:prstGeom>
        <a:solidFill>
          <a:schemeClr val="accent5">
            <a:hueOff val="-7754674"/>
            <a:satOff val="-70706"/>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DECISION TREE</a:t>
          </a:r>
        </a:p>
      </dsp:txBody>
      <dsp:txXfrm>
        <a:off x="2951378" y="3537262"/>
        <a:ext cx="1544522" cy="55223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nchor="b" anchorCtr="0"/>
          <a:lstStyle/>
          <a:p>
            <a:fld id="{F4D57BDD-E64A-4D27-8978-82FFCA18A12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62000" y="3048000"/>
            <a:ext cx="10668000" cy="30480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4D57BDD-E64A-4D27-8978-82FFCA18A12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523999"/>
            <a:ext cx="2705100" cy="45720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62000" y="1524000"/>
            <a:ext cx="7620000" cy="45720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4D57BDD-E64A-4D27-8978-82FFCA18A12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4D57BDD-E64A-4D27-8978-82FFCA18A12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4D57BDD-E64A-4D27-8978-82FFCA18A12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3048000"/>
            <a:ext cx="4572000"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858000" y="3048000"/>
            <a:ext cx="4572000" cy="3048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4D57BDD-E64A-4D27-8978-82FFCA18A12C}"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62001" y="3059113"/>
            <a:ext cx="4572000" cy="30368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858000" y="3059113"/>
            <a:ext cx="4571998" cy="30368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4D57BDD-E64A-4D27-8978-82FFCA18A12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57BDD-E64A-4D27-8978-82FFCA18A12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57BDD-E64A-4D27-8978-82FFCA18A12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4D57BDD-E64A-4D27-8978-82FFCA18A12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1" y="1524000"/>
            <a:ext cx="3810000" cy="15240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4D57BDD-E64A-4D27-8978-82FFCA18A12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53000">
              <a:srgbClr val="5E9EFF"/>
            </a:gs>
            <a:gs pos="22000">
              <a:srgbClr val="85C2FF"/>
            </a:gs>
            <a:gs pos="46000">
              <a:schemeClr val="accent2">
                <a:lumMod val="60000"/>
                <a:lumOff val="40000"/>
              </a:schemeClr>
            </a:gs>
            <a:gs pos="93000">
              <a:schemeClr val="tx1"/>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fld>
            <a:endParaRPr lang="en-US" dirty="0"/>
          </a:p>
        </p:txBody>
      </p:sp>
      <p:sp>
        <p:nvSpPr>
          <p:cNvPr id="5" name="Footer Placeholder 4"/>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kaggle.com/ronitf/heart-disease-uci" TargetMode="Externa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2.bin"/><Relationship Id="rId2" Type="http://schemas.openxmlformats.org/officeDocument/2006/relationships/image" Target="../media/image17.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oleObject" Target="../embeddings/oleObject4.bin"/><Relationship Id="rId2" Type="http://schemas.openxmlformats.org/officeDocument/2006/relationships/image" Target="../media/image19.wmf"/><Relationship Id="rId1"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4.xml"/><Relationship Id="rId7" Type="http://schemas.openxmlformats.org/officeDocument/2006/relationships/image" Target="../media/image27.wmf"/><Relationship Id="rId6" Type="http://schemas.openxmlformats.org/officeDocument/2006/relationships/oleObject" Target="../embeddings/oleObject5.bin"/><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9.wmf"/><Relationship Id="rId3" Type="http://schemas.openxmlformats.org/officeDocument/2006/relationships/oleObject" Target="../embeddings/oleObject7.bin"/><Relationship Id="rId2" Type="http://schemas.openxmlformats.org/officeDocument/2006/relationships/image" Target="../media/image28.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9.bin"/><Relationship Id="rId3" Type="http://schemas.openxmlformats.org/officeDocument/2006/relationships/image" Target="../media/image31.wmf"/><Relationship Id="rId2" Type="http://schemas.openxmlformats.org/officeDocument/2006/relationships/oleObject" Target="../embeddings/oleObject8.bin"/><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4.wmf"/><Relationship Id="rId3" Type="http://schemas.openxmlformats.org/officeDocument/2006/relationships/oleObject" Target="../embeddings/oleObject11.bin"/><Relationship Id="rId2" Type="http://schemas.openxmlformats.org/officeDocument/2006/relationships/image" Target="../media/image33.wmf"/><Relationship Id="rId1"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36.wmf"/><Relationship Id="rId4" Type="http://schemas.openxmlformats.org/officeDocument/2006/relationships/oleObject" Target="../embeddings/oleObject13.bin"/><Relationship Id="rId3" Type="http://schemas.openxmlformats.org/officeDocument/2006/relationships/image" Target="../media/image35.wmf"/><Relationship Id="rId2" Type="http://schemas.openxmlformats.org/officeDocument/2006/relationships/oleObject" Target="../embeddings/oleObject12.bin"/><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5.bin"/><Relationship Id="rId3" Type="http://schemas.openxmlformats.org/officeDocument/2006/relationships/image" Target="../media/image37.wmf"/><Relationship Id="rId2" Type="http://schemas.openxmlformats.org/officeDocument/2006/relationships/oleObject" Target="../embeddings/oleObject14.bin"/><Relationship Id="rId1"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4.xml"/><Relationship Id="rId3" Type="http://schemas.openxmlformats.org/officeDocument/2006/relationships/image" Target="../media/image47.wmf"/><Relationship Id="rId2" Type="http://schemas.openxmlformats.org/officeDocument/2006/relationships/oleObject" Target="../embeddings/oleObject16.bin"/><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38100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t="5556" b="5556"/>
          <a:stretch>
            <a:fillRect/>
          </a:stretch>
        </p:blipFill>
        <p:spPr>
          <a:xfrm>
            <a:off x="-21590" y="-381000"/>
            <a:ext cx="12192000" cy="6690995"/>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pic>
        <p:nvPicPr>
          <p:cNvPr id="5" name="Picture 5" descr="A close up of a logo&#10;&#10;Description automatically generated"/>
          <p:cNvPicPr>
            <a:picLocks noChangeAspect="1"/>
          </p:cNvPicPr>
          <p:nvPr/>
        </p:nvPicPr>
        <p:blipFill>
          <a:blip r:embed="rId2"/>
          <a:stretch>
            <a:fillRect/>
          </a:stretch>
        </p:blipFill>
        <p:spPr>
          <a:xfrm>
            <a:off x="8347493" y="3175661"/>
            <a:ext cx="3778369" cy="2648901"/>
          </a:xfrm>
          <a:prstGeom prst="rect">
            <a:avLst/>
          </a:prstGeom>
        </p:spPr>
      </p:pic>
      <p:sp>
        <p:nvSpPr>
          <p:cNvPr id="16" name="Title 1"/>
          <p:cNvSpPr>
            <a:spLocks noGrp="1"/>
          </p:cNvSpPr>
          <p:nvPr/>
        </p:nvSpPr>
        <p:spPr>
          <a:xfrm>
            <a:off x="-560717" y="1380226"/>
            <a:ext cx="12292641" cy="2460415"/>
          </a:xfrm>
          <a:prstGeom prst="rect">
            <a:avLst/>
          </a:prstGeom>
        </p:spPr>
        <p:txBody>
          <a:bodyPr vert="horz" lIns="91440" tIns="45720" rIns="91440" bIns="45720" rtlCol="0" anchor="b" anchorCtr="0">
            <a:normAutofit fontScale="5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200" u="sng">
                <a:highlight>
                  <a:srgbClr val="000000"/>
                </a:highlight>
                <a:cs typeface="Calibri Light" panose="020F0302020204030204"/>
              </a:rPr>
              <a:t>SET CONFERENCE –2020</a:t>
            </a:r>
            <a:endParaRPr lang="en-US"/>
          </a:p>
          <a:p>
            <a:endParaRPr lang="en-US" sz="6200" u="sng" dirty="0">
              <a:highlight>
                <a:srgbClr val="000000"/>
              </a:highlight>
              <a:cs typeface="Calibri Light" panose="020F0302020204030204"/>
            </a:endParaRPr>
          </a:p>
          <a:p>
            <a:r>
              <a:rPr lang="en-US" sz="6200" b="1" u="sng">
                <a:highlight>
                  <a:srgbClr val="000000"/>
                </a:highlight>
                <a:ea typeface="+mj-lt"/>
                <a:cs typeface="+mj-lt"/>
              </a:rPr>
              <a:t>Predictive Analysis of Heart Diseases  </a:t>
            </a:r>
            <a:r>
              <a:rPr lang="en-US" sz="6200" u="sng">
                <a:highlight>
                  <a:srgbClr val="000000"/>
                </a:highlight>
                <a:cs typeface="Calibri Light" panose="020F0302020204030204"/>
              </a:rPr>
              <a:t>Using</a:t>
            </a:r>
            <a:endParaRPr lang="en-US" u="sng"/>
          </a:p>
          <a:p>
            <a:endParaRPr lang="en-US" sz="6200" u="sng" dirty="0">
              <a:highlight>
                <a:srgbClr val="000000"/>
              </a:highlight>
              <a:cs typeface="Calibri Light" panose="020F0302020204030204"/>
            </a:endParaRPr>
          </a:p>
          <a:p>
            <a:r>
              <a:rPr lang="en-US" sz="6200" u="sng" dirty="0">
                <a:highlight>
                  <a:srgbClr val="000000"/>
                </a:highlight>
                <a:cs typeface="Calibri Light" panose="020F0302020204030204"/>
              </a:rPr>
              <a:t> </a:t>
            </a:r>
            <a:r>
              <a:rPr lang="en-US" sz="6200" u="sng">
                <a:highlight>
                  <a:srgbClr val="000000"/>
                </a:highlight>
                <a:cs typeface="Calibri Light" panose="020F0302020204030204"/>
              </a:rPr>
              <a:t>Machine Learning </a:t>
            </a:r>
            <a:r>
              <a:rPr lang="en-US" sz="6200" b="1" u="sng" dirty="0">
                <a:highlight>
                  <a:srgbClr val="000000"/>
                </a:highlight>
                <a:cs typeface="Calibri Light" panose="020F0302020204030204"/>
              </a:rPr>
              <a:t>Techniques</a:t>
            </a:r>
            <a:r>
              <a:rPr lang="en-US" sz="6200" u="sng" dirty="0">
                <a:highlight>
                  <a:srgbClr val="000000"/>
                </a:highlight>
                <a:ea typeface="+mj-lt"/>
                <a:cs typeface="+mj-lt"/>
              </a:rPr>
              <a:t> </a:t>
            </a:r>
            <a:endParaRPr lang="en-US" sz="6200" u="sng" dirty="0">
              <a:highlight>
                <a:srgbClr val="000000"/>
              </a:highlight>
            </a:endParaRPr>
          </a:p>
        </p:txBody>
      </p:sp>
      <p:pic>
        <p:nvPicPr>
          <p:cNvPr id="8" name="Picture 9" descr="Logo, icon&#10;&#10;Description automatically generated"/>
          <p:cNvPicPr>
            <a:picLocks noChangeAspect="1"/>
          </p:cNvPicPr>
          <p:nvPr/>
        </p:nvPicPr>
        <p:blipFill>
          <a:blip r:embed="rId3"/>
          <a:stretch>
            <a:fillRect/>
          </a:stretch>
        </p:blipFill>
        <p:spPr>
          <a:xfrm>
            <a:off x="8534400" y="3115407"/>
            <a:ext cx="3663350" cy="2568129"/>
          </a:xfrm>
          <a:prstGeom prst="rect">
            <a:avLst/>
          </a:prstGeom>
        </p:spPr>
      </p:pic>
      <p:pic>
        <p:nvPicPr>
          <p:cNvPr id="10" name="Picture 13" descr="Text, logo&#10;&#10;Description automatically generated"/>
          <p:cNvPicPr>
            <a:picLocks noChangeAspect="1"/>
          </p:cNvPicPr>
          <p:nvPr/>
        </p:nvPicPr>
        <p:blipFill>
          <a:blip r:embed="rId4"/>
          <a:stretch>
            <a:fillRect/>
          </a:stretch>
        </p:blipFill>
        <p:spPr>
          <a:xfrm>
            <a:off x="4451230" y="171187"/>
            <a:ext cx="3246407" cy="937209"/>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
        <p:nvSpPr>
          <p:cNvPr id="6" name="TextBox 5"/>
          <p:cNvSpPr txBox="1"/>
          <p:nvPr/>
        </p:nvSpPr>
        <p:spPr>
          <a:xfrm>
            <a:off x="2178063" y="6488202"/>
            <a:ext cx="81347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b="1">
                <a:ln>
                  <a:solidFill>
                    <a:sysClr val="windowText" lastClr="000000"/>
                  </a:solidFill>
                </a:ln>
                <a:solidFill>
                  <a:schemeClr val="bg1"/>
                </a:solidFill>
              </a:rPr>
              <a:t>VELLORE INSTITUTE OF TECHNOLOGY, VELLORE​</a:t>
            </a:r>
            <a:endParaRPr lang="en-US" b="1">
              <a:ln>
                <a:solidFill>
                  <a:sysClr val="windowText" lastClr="000000"/>
                </a:solidFill>
              </a:ln>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180" y="356235"/>
            <a:ext cx="11343735" cy="1263649"/>
          </a:xfrm>
        </p:spPr>
        <p:txBody>
          <a:bodyPr/>
          <a:lstStyle/>
          <a:p>
            <a:pPr algn="ctr"/>
            <a:r>
              <a:rPr lang="en-US">
                <a:solidFill>
                  <a:schemeClr val="bg2"/>
                </a:solidFill>
                <a:effectLst>
                  <a:innerShdw blurRad="63500" dist="50800" dir="13500000">
                    <a:srgbClr val="000000">
                      <a:alpha val="50000"/>
                    </a:srgbClr>
                  </a:innerShdw>
                </a:effectLst>
              </a:rPr>
              <a:t>FLOW CHART</a:t>
            </a:r>
            <a:endParaRPr lang="en-US">
              <a:solidFill>
                <a:schemeClr val="bg2"/>
              </a:solidFill>
              <a:effectLst>
                <a:innerShdw blurRad="63500" dist="50800" dir="13500000">
                  <a:srgbClr val="000000">
                    <a:alpha val="50000"/>
                  </a:srgbClr>
                </a:innerShdw>
              </a:effectLst>
            </a:endParaRPr>
          </a:p>
        </p:txBody>
      </p:sp>
      <p:pic>
        <p:nvPicPr>
          <p:cNvPr id="4" name="Picture 4" descr="Diagram&#10;&#10;Description automatically generated"/>
          <p:cNvPicPr>
            <a:picLocks noGrp="1" noChangeAspect="1"/>
          </p:cNvPicPr>
          <p:nvPr>
            <p:ph idx="1"/>
          </p:nvPr>
        </p:nvPicPr>
        <p:blipFill>
          <a:blip r:embed="rId1"/>
          <a:stretch>
            <a:fillRect/>
          </a:stretch>
        </p:blipFill>
        <p:spPr>
          <a:xfrm>
            <a:off x="2300037" y="1732496"/>
            <a:ext cx="8068033" cy="3600089"/>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792" y="661358"/>
            <a:ext cx="9144000" cy="1263649"/>
          </a:xfrm>
        </p:spPr>
        <p:txBody>
          <a:bodyPr/>
          <a:lstStyle/>
          <a:p>
            <a:pPr algn="ctr"/>
            <a:r>
              <a:rPr lang="en-US">
                <a:solidFill>
                  <a:schemeClr val="bg2"/>
                </a:solidFill>
                <a:effectLst>
                  <a:innerShdw blurRad="63500" dist="50800" dir="13500000">
                    <a:srgbClr val="000000">
                      <a:alpha val="50000"/>
                    </a:srgbClr>
                  </a:innerShdw>
                </a:effectLst>
              </a:rPr>
              <a:t>SYSTEM ARCHITECTURE</a:t>
            </a:r>
            <a:endParaRPr lang="en-US">
              <a:solidFill>
                <a:schemeClr val="bg2"/>
              </a:solidFill>
              <a:effectLst>
                <a:innerShdw blurRad="63500" dist="50800" dir="13500000">
                  <a:srgbClr val="000000">
                    <a:alpha val="50000"/>
                  </a:srgbClr>
                </a:innerShdw>
              </a:effectLst>
            </a:endParaRPr>
          </a:p>
        </p:txBody>
      </p:sp>
      <p:pic>
        <p:nvPicPr>
          <p:cNvPr id="4" name="Picture 4" descr="Diagram&#10;&#10;Description automatically generated"/>
          <p:cNvPicPr>
            <a:picLocks noGrp="1" noChangeAspect="1"/>
          </p:cNvPicPr>
          <p:nvPr>
            <p:ph idx="1"/>
          </p:nvPr>
        </p:nvPicPr>
        <p:blipFill>
          <a:blip r:embed="rId1"/>
          <a:stretch>
            <a:fillRect/>
          </a:stretch>
        </p:blipFill>
        <p:spPr>
          <a:xfrm>
            <a:off x="506859" y="1710905"/>
            <a:ext cx="11322055" cy="4485736"/>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215265"/>
            <a:ext cx="9144000" cy="863600"/>
          </a:xfrm>
        </p:spPr>
        <p:txBody>
          <a:bodyPr/>
          <a:lstStyle/>
          <a:p>
            <a:pPr algn="ctr"/>
            <a:r>
              <a:rPr lang="en-US" dirty="0">
                <a:solidFill>
                  <a:schemeClr val="bg1"/>
                </a:solidFill>
              </a:rPr>
              <a:t>Dataset Kaggle Platform</a:t>
            </a:r>
            <a:endParaRPr lang="en-IN" dirty="0"/>
          </a:p>
        </p:txBody>
      </p:sp>
      <p:pic>
        <p:nvPicPr>
          <p:cNvPr id="4" name="Content Placeholder 3"/>
          <p:cNvPicPr>
            <a:picLocks noGrp="1" noChangeAspect="1"/>
          </p:cNvPicPr>
          <p:nvPr>
            <p:ph idx="1"/>
          </p:nvPr>
        </p:nvPicPr>
        <p:blipFill>
          <a:blip r:embed="rId1"/>
          <a:stretch>
            <a:fillRect/>
          </a:stretch>
        </p:blipFill>
        <p:spPr>
          <a:xfrm>
            <a:off x="762000" y="2857500"/>
            <a:ext cx="10668000" cy="2823210"/>
          </a:xfrm>
          <a:prstGeom prst="rect">
            <a:avLst/>
          </a:prstGeom>
        </p:spPr>
      </p:pic>
      <p:sp>
        <p:nvSpPr>
          <p:cNvPr id="5" name="TextBox 4"/>
          <p:cNvSpPr txBox="1"/>
          <p:nvPr/>
        </p:nvSpPr>
        <p:spPr>
          <a:xfrm>
            <a:off x="657225" y="1078864"/>
            <a:ext cx="10667999" cy="1630045"/>
          </a:xfrm>
          <a:prstGeom prst="rect">
            <a:avLst/>
          </a:prstGeom>
          <a:noFill/>
        </p:spPr>
        <p:txBody>
          <a:bodyPr wrap="square" rtlCol="0">
            <a:spAutoFit/>
          </a:bodyPr>
          <a:lstStyle/>
          <a:p>
            <a:r>
              <a:rPr sz="2000" b="1" spc="-60" smtClean="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We </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will utilize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the </a:t>
            </a:r>
            <a:r>
              <a:rPr lang="en-US"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HEARY DISEASE</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dataset </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from </a:t>
            </a:r>
            <a:r>
              <a:rPr sz="2000" b="1">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the </a:t>
            </a:r>
            <a:r>
              <a:rPr lang="en-US" sz="2000" b="1" dirty="0" smtClean="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KAGGLE</a:t>
            </a:r>
            <a:r>
              <a:rPr sz="2000" b="1" smtClean="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  </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Machine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Learning </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Repository </a:t>
            </a:r>
            <a:r>
              <a:rPr sz="2000" b="1">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at </a:t>
            </a:r>
            <a:r>
              <a:rPr lang="en-US" sz="2000" dirty="0">
                <a:solidFill>
                  <a:schemeClr val="bg2"/>
                </a:solidFill>
                <a:effectLst>
                  <a:outerShdw blurRad="38100" dist="38100" dir="2700000" algn="tl">
                    <a:srgbClr val="000000">
                      <a:alpha val="43137"/>
                    </a:srgbClr>
                  </a:outerShdw>
                </a:effectLst>
                <a:hlinkClick r:id="rId2" action="ppaction://hlinkfile"/>
              </a:rPr>
              <a:t>https://www.kaggle.com/ronitf/heart-disease-uci</a:t>
            </a:r>
            <a:r>
              <a:rPr lang="en-US" sz="2000" dirty="0">
                <a:solidFill>
                  <a:schemeClr val="bg2"/>
                </a:solidFill>
                <a:effectLst>
                  <a:outerShdw blurRad="38100" dist="38100" dir="2700000" algn="tl">
                    <a:srgbClr val="000000">
                      <a:alpha val="43137"/>
                    </a:srgbClr>
                  </a:outerShdw>
                </a:effectLst>
              </a:rPr>
              <a:t>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The </a:t>
            </a:r>
            <a:r>
              <a:rPr lang="en-US"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heart disease </a:t>
            </a:r>
            <a:r>
              <a:rPr sz="2000" b="1" spc="-16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data  includes </a:t>
            </a:r>
            <a:r>
              <a:rPr lang="en-US"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303 rows,</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 </a:t>
            </a:r>
            <a:r>
              <a:rPr sz="2000" b="1"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each </a:t>
            </a:r>
            <a:r>
              <a:rPr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with </a:t>
            </a:r>
            <a:r>
              <a:rPr lang="en-US" sz="2000" b="1" spc="-5"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14</a:t>
            </a:r>
            <a:r>
              <a:rPr sz="2000" b="1" spc="-90"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 </a:t>
            </a:r>
            <a:r>
              <a:rPr sz="2000" b="1" spc="-10" dirty="0">
                <a:solidFill>
                  <a:schemeClr val="bg2"/>
                </a:solidFill>
                <a:effectLst>
                  <a:outerShdw blurRad="38100" dist="38100" dir="2700000" algn="tl">
                    <a:srgbClr val="000000">
                      <a:alpha val="43137"/>
                    </a:srgbClr>
                  </a:outerShdw>
                </a:effectLst>
                <a:latin typeface="Cambria" panose="02040503050406030204"/>
                <a:cs typeface="Cambria" panose="02040503050406030204"/>
                <a:sym typeface="+mn-ea"/>
              </a:rPr>
              <a:t>features.</a:t>
            </a:r>
            <a:endParaRPr sz="2000" b="1">
              <a:solidFill>
                <a:schemeClr val="bg2"/>
              </a:solidFill>
              <a:effectLst>
                <a:outerShdw blurRad="38100" dist="38100" dir="2700000" algn="tl">
                  <a:srgbClr val="000000">
                    <a:alpha val="43137"/>
                  </a:srgbClr>
                </a:outerShdw>
              </a:effectLst>
              <a:latin typeface="Cambria" panose="02040503050406030204"/>
              <a:cs typeface="Cambria" panose="02040503050406030204"/>
            </a:endParaRPr>
          </a:p>
          <a:p>
            <a:endParaRPr lang="en-US" sz="2000" dirty="0">
              <a:solidFill>
                <a:schemeClr val="bg2"/>
              </a:solidFill>
              <a:effectLst>
                <a:outerShdw blurRad="38100" dist="38100" dir="2700000" algn="tl">
                  <a:srgbClr val="000000">
                    <a:alpha val="43137"/>
                  </a:srgbClr>
                </a:outerShdw>
              </a:effectLst>
            </a:endParaRPr>
          </a:p>
          <a:p>
            <a:endParaRPr lang="en-US" sz="2000" dirty="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430" y="485140"/>
            <a:ext cx="9144000" cy="1263649"/>
          </a:xfrm>
        </p:spPr>
        <p:txBody>
          <a:bodyPr/>
          <a:lstStyle/>
          <a:p>
            <a:pPr algn="ctr"/>
            <a:r>
              <a:rPr lang="en-US" dirty="0">
                <a:solidFill>
                  <a:schemeClr val="bg1"/>
                </a:solidFill>
              </a:rPr>
              <a:t>Take a View on Dataset </a:t>
            </a:r>
            <a:endParaRPr lang="en-IN" dirty="0">
              <a:solidFill>
                <a:schemeClr val="bg1"/>
              </a:solidFill>
            </a:endParaRPr>
          </a:p>
        </p:txBody>
      </p:sp>
      <p:pic>
        <p:nvPicPr>
          <p:cNvPr id="4" name="Content Placeholder 3"/>
          <p:cNvPicPr>
            <a:picLocks noGrp="1" noChangeAspect="1"/>
          </p:cNvPicPr>
          <p:nvPr>
            <p:ph idx="1"/>
          </p:nvPr>
        </p:nvPicPr>
        <p:blipFill>
          <a:blip r:embed="rId1"/>
          <a:stretch>
            <a:fillRect/>
          </a:stretch>
        </p:blipFill>
        <p:spPr>
          <a:xfrm>
            <a:off x="978956" y="2096770"/>
            <a:ext cx="10536769" cy="3524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2"/>
                </a:solidFill>
                <a:effectLst>
                  <a:innerShdw blurRad="63500" dist="50800" dir="13500000">
                    <a:srgbClr val="000000">
                      <a:alpha val="50000"/>
                    </a:srgbClr>
                  </a:innerShdw>
                </a:effectLst>
                <a:ea typeface="+mj-lt"/>
                <a:cs typeface="+mj-lt"/>
              </a:rPr>
              <a:t>MOTIVATION</a:t>
            </a:r>
            <a:endParaRPr lang="en-US"/>
          </a:p>
          <a:p>
            <a:pPr algn="ct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b="1" dirty="0">
                <a:solidFill>
                  <a:schemeClr val="bg1"/>
                </a:solidFill>
              </a:rPr>
              <a:t>With the help of heart disease dataset.</a:t>
            </a:r>
            <a:r>
              <a:rPr lang="en-US" dirty="0">
                <a:solidFill>
                  <a:schemeClr val="bg1"/>
                </a:solidFill>
                <a:ea typeface="+mn-lt"/>
                <a:cs typeface="+mn-lt"/>
              </a:rPr>
              <a:t> </a:t>
            </a:r>
            <a:endParaRPr lang="en-US" dirty="0">
              <a:solidFill>
                <a:schemeClr val="bg1"/>
              </a:solidFill>
              <a:ea typeface="+mn-lt"/>
              <a:cs typeface="+mn-lt"/>
            </a:endParaRPr>
          </a:p>
          <a:p>
            <a:r>
              <a:rPr lang="en-US" b="1" dirty="0">
                <a:solidFill>
                  <a:schemeClr val="bg1"/>
                </a:solidFill>
                <a:ea typeface="+mn-lt"/>
                <a:cs typeface="+mn-lt"/>
              </a:rPr>
              <a:t>This paper intends to adopt SVM (Support Vector Machine) , RANDOM FOREST CLASSIFIER, DECISION TREE CLASSIFIER, LOGISTIC REGRESSION &amp; KNN (K-Nearest Neighbor) – 5 techniques for the effective prediction of Heart disease. </a:t>
            </a:r>
            <a:endParaRPr lang="en-US" dirty="0">
              <a:solidFill>
                <a:schemeClr val="bg1"/>
              </a:solidFill>
              <a:ea typeface="+mn-lt"/>
              <a:cs typeface="+mn-lt"/>
            </a:endParaRPr>
          </a:p>
          <a:p>
            <a:r>
              <a:rPr lang="en-US" b="1" dirty="0">
                <a:solidFill>
                  <a:schemeClr val="bg1"/>
                </a:solidFill>
                <a:ea typeface="+mn-lt"/>
                <a:cs typeface="+mn-lt"/>
              </a:rPr>
              <a:t>It compares the efficiency &amp; accuracy of the 5 techniques to decide among them the best.</a:t>
            </a:r>
            <a:endParaRPr lang="en-US" b="1" dirty="0">
              <a:solidFill>
                <a:schemeClr val="bg1"/>
              </a:solidFill>
              <a:ea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618490"/>
            <a:ext cx="9144000" cy="1263649"/>
          </a:xfrm>
        </p:spPr>
        <p:txBody>
          <a:bodyPr/>
          <a:lstStyle/>
          <a:p>
            <a:pPr algn="ctr"/>
            <a:r>
              <a:rPr lang="en-US">
                <a:solidFill>
                  <a:schemeClr val="bg2"/>
                </a:solidFill>
                <a:effectLst>
                  <a:innerShdw blurRad="63500" dist="50800" dir="13500000">
                    <a:srgbClr val="000000">
                      <a:alpha val="50000"/>
                    </a:srgbClr>
                  </a:innerShdw>
                </a:effectLst>
              </a:rPr>
              <a:t>WORKING SYSTEM STEP BY STEP</a:t>
            </a:r>
            <a:endParaRPr lang="en-US">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762000" y="2321452"/>
            <a:ext cx="10668000" cy="3522453"/>
          </a:xfrm>
        </p:spPr>
        <p:txBody>
          <a:bodyPr vert="horz" lIns="91440" tIns="45720" rIns="91440" bIns="45720" rtlCol="0" anchor="t">
            <a:noAutofit/>
          </a:bodyPr>
          <a:lstStyle/>
          <a:p>
            <a:r>
              <a:rPr lang="en-US" sz="2200" b="1">
                <a:solidFill>
                  <a:schemeClr val="bg1"/>
                </a:solidFill>
                <a:ea typeface="+mn-lt"/>
                <a:cs typeface="+mn-lt"/>
              </a:rPr>
              <a:t>Dataset collection which contains patient details. </a:t>
            </a:r>
            <a:endParaRPr lang="en-US" sz="2200" b="1">
              <a:solidFill>
                <a:schemeClr val="bg1"/>
              </a:solidFill>
              <a:ea typeface="+mn-lt"/>
              <a:cs typeface="+mn-lt"/>
            </a:endParaRPr>
          </a:p>
          <a:p>
            <a:r>
              <a:rPr lang="en-US" sz="2200" b="1">
                <a:solidFill>
                  <a:schemeClr val="bg1"/>
                </a:solidFill>
                <a:ea typeface="+mn-lt"/>
                <a:cs typeface="+mn-lt"/>
              </a:rPr>
              <a:t>Attributes selection process selects the useful attributes for the prediction of heart disease.</a:t>
            </a:r>
            <a:endParaRPr lang="en-US" sz="2200" b="1">
              <a:solidFill>
                <a:schemeClr val="bg1"/>
              </a:solidFill>
              <a:ea typeface="+mn-lt"/>
              <a:cs typeface="+mn-lt"/>
            </a:endParaRPr>
          </a:p>
          <a:p>
            <a:r>
              <a:rPr lang="en-US" sz="2200" b="1">
                <a:solidFill>
                  <a:schemeClr val="bg1"/>
                </a:solidFill>
                <a:ea typeface="+mn-lt"/>
                <a:cs typeface="+mn-lt"/>
              </a:rPr>
              <a:t>After identifying the available data resources, they are further selected, cleaned, made into the desired form. </a:t>
            </a:r>
            <a:endParaRPr lang="en-US" sz="2200" b="1">
              <a:solidFill>
                <a:schemeClr val="bg1"/>
              </a:solidFill>
            </a:endParaRPr>
          </a:p>
          <a:p>
            <a:r>
              <a:rPr lang="en-US" sz="2200" b="1">
                <a:solidFill>
                  <a:schemeClr val="bg1"/>
                </a:solidFill>
                <a:ea typeface="+mn-lt"/>
                <a:cs typeface="+mn-lt"/>
              </a:rPr>
              <a:t>Data been visualised using library functions like seaborn, matplotlib and so on.</a:t>
            </a:r>
            <a:endParaRPr lang="en-US" sz="2200" b="1">
              <a:solidFill>
                <a:schemeClr val="bg1"/>
              </a:solidFill>
              <a:ea typeface="+mn-lt"/>
              <a:cs typeface="+mn-lt"/>
            </a:endParaRPr>
          </a:p>
          <a:p>
            <a:r>
              <a:rPr lang="en-US" sz="2200" b="1">
                <a:solidFill>
                  <a:schemeClr val="bg1"/>
                </a:solidFill>
                <a:ea typeface="+mn-lt"/>
                <a:cs typeface="+mn-lt"/>
              </a:rPr>
              <a:t>Data had been 70% trained and 30% tested.</a:t>
            </a:r>
            <a:endParaRPr lang="en-US" sz="2200" b="1">
              <a:solidFill>
                <a:schemeClr val="bg1"/>
              </a:solidFill>
              <a:ea typeface="+mn-lt"/>
              <a:cs typeface="+mn-lt"/>
            </a:endParaRPr>
          </a:p>
          <a:p>
            <a:r>
              <a:rPr lang="en-US" sz="2200" b="1">
                <a:solidFill>
                  <a:schemeClr val="bg1"/>
                </a:solidFill>
                <a:ea typeface="+mn-lt"/>
                <a:cs typeface="+mn-lt"/>
              </a:rPr>
              <a:t>Different classification techniques as stated will be applied on preprocessed data to predict the accuracy of heart disease.</a:t>
            </a:r>
            <a:endParaRPr lang="en-US" sz="2200" b="1">
              <a:solidFill>
                <a:schemeClr val="bg1"/>
              </a:solidFill>
              <a:ea typeface="+mn-lt"/>
              <a:cs typeface="+mn-lt"/>
            </a:endParaRPr>
          </a:p>
          <a:p>
            <a:r>
              <a:rPr lang="en-US" sz="2200" b="1">
                <a:solidFill>
                  <a:schemeClr val="bg1"/>
                </a:solidFill>
                <a:ea typeface="+mn-lt"/>
                <a:cs typeface="+mn-lt"/>
              </a:rPr>
              <a:t>Accuracy measure compares the accuracy of different classifiers.</a:t>
            </a:r>
            <a:endParaRPr lang="en-US">
              <a:solidFill>
                <a:schemeClr val="bg1"/>
              </a:solidFill>
            </a:endParaRPr>
          </a:p>
          <a:p>
            <a:endParaRPr lang="en-US"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283" y="220377"/>
            <a:ext cx="11429999" cy="944189"/>
          </a:xfrm>
        </p:spPr>
        <p:txBody>
          <a:bodyPr>
            <a:normAutofit fontScale="90000"/>
          </a:bodyPr>
          <a:lstStyle/>
          <a:p>
            <a:r>
              <a:rPr lang="en-US" dirty="0">
                <a:solidFill>
                  <a:schemeClr val="bg2"/>
                </a:solidFill>
                <a:effectLst>
                  <a:innerShdw blurRad="63500" dist="50800" dir="13500000">
                    <a:srgbClr val="000000">
                      <a:alpha val="50000"/>
                    </a:srgbClr>
                  </a:innerShdw>
                </a:effectLst>
                <a:ea typeface="+mj-lt"/>
                <a:cs typeface="+mj-lt"/>
              </a:rPr>
              <a:t>EXPLORING , PREPARING  AND VISUALIZING THE DATA </a:t>
            </a:r>
            <a:br>
              <a:rPr lang="en-US" dirty="0">
                <a:solidFill>
                  <a:schemeClr val="bg2"/>
                </a:solidFill>
                <a:effectLst>
                  <a:innerShdw blurRad="63500" dist="50800" dir="13500000">
                    <a:srgbClr val="000000">
                      <a:alpha val="50000"/>
                    </a:srgbClr>
                  </a:innerShdw>
                </a:effectLst>
                <a:ea typeface="+mj-lt"/>
                <a:cs typeface="+mj-lt"/>
              </a:rPr>
            </a:br>
            <a:endParaRPr lang="en-US" dirty="0">
              <a:solidFill>
                <a:schemeClr val="bg2"/>
              </a:solidFill>
              <a:effectLst>
                <a:innerShdw blurRad="63500" dist="50800" dir="13500000">
                  <a:srgbClr val="000000">
                    <a:alpha val="50000"/>
                  </a:srgbClr>
                </a:innerShdw>
              </a:effectLst>
              <a:ea typeface="+mj-lt"/>
              <a:cs typeface="+mj-lt"/>
            </a:endParaRPr>
          </a:p>
          <a:p>
            <a:endParaRPr lang="en-US" dirty="0">
              <a:solidFill>
                <a:schemeClr val="bg2"/>
              </a:solidFill>
              <a:effectLst>
                <a:innerShdw blurRad="63500" dist="50800" dir="13500000">
                  <a:srgbClr val="000000">
                    <a:alpha val="50000"/>
                  </a:srgbClr>
                </a:innerShdw>
              </a:effectLst>
              <a:ea typeface="+mj-lt"/>
              <a:cs typeface="+mj-lt"/>
            </a:endParaRPr>
          </a:p>
          <a:p>
            <a:endParaRPr lang="en-US" dirty="0">
              <a:solidFill>
                <a:schemeClr val="bg2"/>
              </a:solidFill>
              <a:effectLst>
                <a:innerShdw blurRad="63500" dist="50800" dir="13500000">
                  <a:srgbClr val="000000">
                    <a:alpha val="50000"/>
                  </a:srgbClr>
                </a:innerShdw>
              </a:effectLst>
              <a:ea typeface="+mj-lt"/>
              <a:cs typeface="+mj-lt"/>
            </a:endParaRPr>
          </a:p>
        </p:txBody>
      </p:sp>
      <p:graphicFrame>
        <p:nvGraphicFramePr>
          <p:cNvPr id="5" name="Content Placeholder 2"/>
          <p:cNvGraphicFramePr>
            <a:graphicFrameLocks noGrp="1"/>
          </p:cNvGraphicFramePr>
          <p:nvPr>
            <p:ph idx="1"/>
          </p:nvPr>
        </p:nvGraphicFramePr>
        <p:xfrm>
          <a:off x="2796624" y="1973350"/>
          <a:ext cx="6599208" cy="45096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7" name="Title 1"/>
          <p:cNvSpPr txBox="1"/>
          <p:nvPr/>
        </p:nvSpPr>
        <p:spPr>
          <a:xfrm>
            <a:off x="201247" y="1013170"/>
            <a:ext cx="11429999" cy="857925"/>
          </a:xfrm>
          <a:prstGeom prst="rect">
            <a:avLst/>
          </a:prstGeom>
        </p:spPr>
        <p:txBody>
          <a:bodyPr vert="horz" lIns="91440" tIns="45720" rIns="91440" bIns="45720" rtlCol="0" anchor="t" anchorCtr="0">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rPr>
              <a:t>Here, we inserted dataset with help of pandas library function , preprocessing had been taken place after cleaned data's go with some visualization with </a:t>
            </a:r>
            <a:r>
              <a:rPr lang="en-US" dirty="0" err="1">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rPr>
              <a:t>matplot</a:t>
            </a:r>
            <a:r>
              <a:rPr lang="en-US" dirty="0">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rPr>
              <a:t> and seaborn </a:t>
            </a:r>
            <a:r>
              <a:rPr lang="en-US" dirty="0" err="1">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rPr>
              <a:t>libarary</a:t>
            </a:r>
            <a:r>
              <a:rPr lang="en-US" dirty="0">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rPr>
              <a:t> they are,</a:t>
            </a:r>
            <a:endParaRPr lang="en-US" dirty="0">
              <a:solidFill>
                <a:schemeClr val="bg2"/>
              </a:solidFill>
              <a:effectLst>
                <a:innerShdw blurRad="63500" dist="50800" dir="13500000">
                  <a:srgbClr val="000000">
                    <a:alpha val="50000"/>
                  </a:srgbClr>
                </a:innerShdw>
              </a:effectLst>
              <a:latin typeface="Times New Roman" panose="02020603050405020304" charset="0"/>
              <a:ea typeface="+mj-lt"/>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chemeClr val="bg2"/>
                </a:solidFill>
                <a:effectLst>
                  <a:innerShdw blurRad="63500" dist="50800" dir="13500000">
                    <a:srgbClr val="000000">
                      <a:alpha val="50000"/>
                    </a:srgbClr>
                  </a:innerShdw>
                </a:effectLst>
              </a:rPr>
              <a:t>LIBRARY FUNCTIONS OF EXPLORING, PREPARING AND VISUALIZING</a:t>
            </a:r>
            <a:endParaRPr lang="en-US" dirty="0">
              <a:solidFill>
                <a:schemeClr val="bg2"/>
              </a:solidFill>
              <a:effectLst>
                <a:innerShdw blurRad="63500" dist="50800" dir="13500000">
                  <a:srgbClr val="000000">
                    <a:alpha val="50000"/>
                  </a:srgbClr>
                </a:innerShdw>
              </a:effectLst>
            </a:endParaRPr>
          </a:p>
        </p:txBody>
      </p:sp>
      <p:pic>
        <p:nvPicPr>
          <p:cNvPr id="4" name="Picture 4" descr="Text&#10;&#10;Description automatically generated"/>
          <p:cNvPicPr>
            <a:picLocks noGrp="1" noChangeAspect="1"/>
          </p:cNvPicPr>
          <p:nvPr>
            <p:ph idx="1"/>
          </p:nvPr>
        </p:nvPicPr>
        <p:blipFill>
          <a:blip r:embed="rId1"/>
          <a:stretch>
            <a:fillRect/>
          </a:stretch>
        </p:blipFill>
        <p:spPr>
          <a:xfrm>
            <a:off x="2558631" y="3370502"/>
            <a:ext cx="5637002" cy="2532391"/>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38150"/>
            <a:ext cx="9144000" cy="1263649"/>
          </a:xfrm>
        </p:spPr>
        <p:txBody>
          <a:bodyPr/>
          <a:lstStyle/>
          <a:p>
            <a:pPr algn="ctr"/>
            <a:r>
              <a:rPr lang="en-US" dirty="0">
                <a:solidFill>
                  <a:schemeClr val="bg1"/>
                </a:solidFill>
              </a:rPr>
              <a:t>PAIR PLOT DATA </a:t>
            </a:r>
            <a:endParaRPr lang="en-IN" dirty="0"/>
          </a:p>
        </p:txBody>
      </p:sp>
      <p:pic>
        <p:nvPicPr>
          <p:cNvPr id="4" name="Content Placeholder 3"/>
          <p:cNvPicPr>
            <a:picLocks noGrp="1" noChangeAspect="1"/>
          </p:cNvPicPr>
          <p:nvPr>
            <p:ph idx="1"/>
          </p:nvPr>
        </p:nvPicPr>
        <p:blipFill>
          <a:blip r:embed="rId1"/>
          <a:stretch>
            <a:fillRect/>
          </a:stretch>
        </p:blipFill>
        <p:spPr>
          <a:xfrm>
            <a:off x="1177925" y="1089660"/>
            <a:ext cx="10277475" cy="3921760"/>
          </a:xfrm>
          <a:prstGeom prst="rect">
            <a:avLst/>
          </a:prstGeom>
        </p:spPr>
      </p:pic>
      <p:sp>
        <p:nvSpPr>
          <p:cNvPr id="3" name="Text Box 2"/>
          <p:cNvSpPr txBox="1"/>
          <p:nvPr/>
        </p:nvSpPr>
        <p:spPr>
          <a:xfrm>
            <a:off x="1057910" y="5100320"/>
            <a:ext cx="9911715" cy="1198880"/>
          </a:xfrm>
          <a:prstGeom prst="rect">
            <a:avLst/>
          </a:prstGeom>
          <a:noFill/>
        </p:spPr>
        <p:txBody>
          <a:bodyPr wrap="square" rtlCol="0" anchor="t">
            <a:spAutoFit/>
          </a:bodyPr>
          <a:p>
            <a:r>
              <a:rPr lang="en-US" dirty="0">
                <a:solidFill>
                  <a:schemeClr val="bg2"/>
                </a:solidFill>
                <a:effectLst>
                  <a:innerShdw blurRad="63500" dist="50800" dir="13500000">
                    <a:srgbClr val="000000">
                      <a:alpha val="50000"/>
                    </a:srgbClr>
                  </a:innerShdw>
                </a:effectLst>
                <a:sym typeface="+mn-ea"/>
              </a:rPr>
              <a:t>A pairs plot allows us to see both distribution of single variables and relationships between two variables . we</a:t>
            </a:r>
            <a:r>
              <a:rPr lang="en-US" dirty="0" smtClean="0">
                <a:solidFill>
                  <a:schemeClr val="bg2"/>
                </a:solidFill>
                <a:effectLst>
                  <a:innerShdw blurRad="63500" dist="50800" dir="13500000">
                    <a:srgbClr val="000000">
                      <a:alpha val="50000"/>
                    </a:srgbClr>
                  </a:innerShdw>
                </a:effectLst>
                <a:sym typeface="+mn-ea"/>
              </a:rPr>
              <a:t> use the ‘</a:t>
            </a:r>
            <a:r>
              <a:rPr lang="en-US" dirty="0" err="1" smtClean="0">
                <a:solidFill>
                  <a:schemeClr val="bg2"/>
                </a:solidFill>
                <a:effectLst>
                  <a:innerShdw blurRad="63500" dist="50800" dir="13500000">
                    <a:srgbClr val="000000">
                      <a:alpha val="50000"/>
                    </a:srgbClr>
                  </a:innerShdw>
                </a:effectLst>
                <a:sym typeface="+mn-ea"/>
              </a:rPr>
              <a:t>seaborn</a:t>
            </a:r>
            <a:r>
              <a:rPr lang="en-US" dirty="0" smtClean="0">
                <a:solidFill>
                  <a:schemeClr val="bg2"/>
                </a:solidFill>
                <a:effectLst>
                  <a:innerShdw blurRad="63500" dist="50800" dir="13500000">
                    <a:srgbClr val="000000">
                      <a:alpha val="50000"/>
                    </a:srgbClr>
                  </a:innerShdw>
                </a:effectLst>
                <a:sym typeface="+mn-ea"/>
              </a:rPr>
              <a:t>’ visualization package to produce a pair-plot. </a:t>
            </a:r>
            <a:r>
              <a:rPr lang="en-US" b="1" dirty="0" smtClean="0">
                <a:solidFill>
                  <a:schemeClr val="bg2"/>
                </a:solidFill>
                <a:effectLst>
                  <a:innerShdw blurRad="63500" dist="50800" dir="13500000">
                    <a:srgbClr val="000000">
                      <a:alpha val="50000"/>
                    </a:srgbClr>
                  </a:innerShdw>
                </a:effectLst>
                <a:sym typeface="+mn-ea"/>
              </a:rPr>
              <a:t>A pair-plot visualizes the relationships between all the features in the data set </a:t>
            </a:r>
            <a:r>
              <a:rPr lang="en-US" dirty="0" smtClean="0">
                <a:solidFill>
                  <a:schemeClr val="bg2"/>
                </a:solidFill>
                <a:effectLst>
                  <a:innerShdw blurRad="63500" dist="50800" dir="13500000">
                    <a:srgbClr val="000000">
                      <a:alpha val="50000"/>
                    </a:srgbClr>
                  </a:innerShdw>
                </a:effectLst>
                <a:sym typeface="+mn-ea"/>
              </a:rPr>
              <a:t>including the distribution of each feature. </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685" y="180340"/>
            <a:ext cx="9144000" cy="967740"/>
          </a:xfrm>
        </p:spPr>
        <p:txBody>
          <a:bodyPr>
            <a:normAutofit fontScale="90000"/>
          </a:bodyPr>
          <a:lstStyle/>
          <a:p>
            <a:pPr algn="ctr"/>
            <a:r>
              <a:rPr lang="en-US" b="1" kern="0" spc="-10" dirty="0" smtClean="0">
                <a:solidFill>
                  <a:schemeClr val="bg2"/>
                </a:solidFill>
                <a:effectLst>
                  <a:innerShdw blurRad="63500" dist="50800" dir="13500000">
                    <a:srgbClr val="000000">
                      <a:alpha val="50000"/>
                    </a:srgbClr>
                  </a:innerShdw>
                </a:effectLst>
                <a:latin typeface="Cambria" panose="02040503050406030204"/>
                <a:cs typeface="Cambria" panose="02040503050406030204"/>
                <a:sym typeface="+mn-ea"/>
              </a:rPr>
              <a:t>VISUALIZATION OF CO-RELATION (HEAT MAP)</a:t>
            </a:r>
            <a:endParaRPr lang="en-US" b="1" kern="0" spc="-10" dirty="0" smtClean="0">
              <a:solidFill>
                <a:schemeClr val="bg2"/>
              </a:solidFill>
              <a:effectLst>
                <a:innerShdw blurRad="63500" dist="50800" dir="13500000">
                  <a:srgbClr val="000000">
                    <a:alpha val="50000"/>
                  </a:srgbClr>
                </a:innerShdw>
              </a:effectLst>
              <a:latin typeface="Cambria" panose="02040503050406030204"/>
              <a:cs typeface="Cambria" panose="02040503050406030204"/>
              <a:sym typeface="+mn-ea"/>
            </a:endParaRPr>
          </a:p>
        </p:txBody>
      </p:sp>
      <p:graphicFrame>
        <p:nvGraphicFramePr>
          <p:cNvPr id="3" name="Object 2"/>
          <p:cNvGraphicFramePr/>
          <p:nvPr/>
        </p:nvGraphicFramePr>
        <p:xfrm>
          <a:off x="5915025" y="1418590"/>
          <a:ext cx="5793740" cy="3707765"/>
        </p:xfrm>
        <a:graphic>
          <a:graphicData uri="http://schemas.openxmlformats.org/presentationml/2006/ole">
            <mc:AlternateContent xmlns:mc="http://schemas.openxmlformats.org/markup-compatibility/2006">
              <mc:Choice xmlns:v="urn:schemas-microsoft-com:vml" Requires="v">
                <p:oleObj spid="_x0000_s5" name="" r:id="rId1" imgW="6115050" imgH="4248150" progId="Paint.Picture">
                  <p:embed/>
                </p:oleObj>
              </mc:Choice>
              <mc:Fallback>
                <p:oleObj name="" r:id="rId1" imgW="6115050" imgH="4248150" progId="Paint.Picture">
                  <p:embed/>
                  <p:pic>
                    <p:nvPicPr>
                      <p:cNvPr id="0" name="Picture 4"/>
                      <p:cNvPicPr/>
                      <p:nvPr/>
                    </p:nvPicPr>
                    <p:blipFill>
                      <a:blip r:embed="rId2"/>
                      <a:stretch>
                        <a:fillRect/>
                      </a:stretch>
                    </p:blipFill>
                    <p:spPr>
                      <a:xfrm>
                        <a:off x="5915025" y="1418590"/>
                        <a:ext cx="5793740" cy="3707765"/>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idx="1"/>
          </p:nvPr>
        </p:nvGraphicFramePr>
        <p:xfrm>
          <a:off x="378460" y="1418590"/>
          <a:ext cx="5269865" cy="3708400"/>
        </p:xfrm>
        <a:graphic>
          <a:graphicData uri="http://schemas.openxmlformats.org/presentationml/2006/ole">
            <mc:AlternateContent xmlns:mc="http://schemas.openxmlformats.org/markup-compatibility/2006">
              <mc:Choice xmlns:v="urn:schemas-microsoft-com:vml" Requires="v">
                <p:oleObj spid="_x0000_s8" name="" r:id="rId3" imgW="5467350" imgH="4438650" progId="Paint.Picture">
                  <p:embed/>
                </p:oleObj>
              </mc:Choice>
              <mc:Fallback>
                <p:oleObj name="" r:id="rId3" imgW="5467350" imgH="4438650" progId="Paint.Picture">
                  <p:embed/>
                  <p:pic>
                    <p:nvPicPr>
                      <p:cNvPr id="0" name="Picture 7"/>
                      <p:cNvPicPr/>
                      <p:nvPr/>
                    </p:nvPicPr>
                    <p:blipFill>
                      <a:blip r:embed="rId4"/>
                      <a:stretch>
                        <a:fillRect/>
                      </a:stretch>
                    </p:blipFill>
                    <p:spPr>
                      <a:xfrm>
                        <a:off x="378460" y="1418590"/>
                        <a:ext cx="5269865" cy="3708400"/>
                      </a:xfrm>
                      <a:prstGeom prst="rect">
                        <a:avLst/>
                      </a:prstGeom>
                    </p:spPr>
                  </p:pic>
                </p:oleObj>
              </mc:Fallback>
            </mc:AlternateContent>
          </a:graphicData>
        </a:graphic>
      </p:graphicFrame>
      <p:sp>
        <p:nvSpPr>
          <p:cNvPr id="9" name="Text Box 8"/>
          <p:cNvSpPr txBox="1"/>
          <p:nvPr/>
        </p:nvSpPr>
        <p:spPr>
          <a:xfrm>
            <a:off x="237490" y="5264150"/>
            <a:ext cx="11664950" cy="1476375"/>
          </a:xfrm>
          <a:prstGeom prst="rect">
            <a:avLst/>
          </a:prstGeom>
          <a:noFill/>
        </p:spPr>
        <p:txBody>
          <a:bodyPr wrap="square" rtlCol="0" anchor="t">
            <a:spAutoFit/>
          </a:bodyPr>
          <a:p>
            <a:pPr marL="285750" indent="-285750">
              <a:buFont typeface="Arial" panose="020B0604020202020204" pitchFamily="34" charset="0"/>
              <a:buChar char="•"/>
            </a:pPr>
            <a:r>
              <a:rPr lang="en-US" b="1" dirty="0" smtClean="0">
                <a:solidFill>
                  <a:schemeClr val="bg2"/>
                </a:solidFill>
                <a:effectLst>
                  <a:innerShdw blurRad="63500" dist="50800" dir="13500000">
                    <a:srgbClr val="000000">
                      <a:alpha val="50000"/>
                    </a:srgbClr>
                  </a:innerShdw>
                </a:effectLst>
                <a:sym typeface="+mn-ea"/>
              </a:rPr>
              <a:t>        Correlation is used when referencing the strength of a relationship between two variables have a           high/strong correlation means.</a:t>
            </a:r>
            <a:endParaRPr lang="en-US" b="1" dirty="0" smtClean="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r>
              <a:rPr lang="en-US" b="1" dirty="0" smtClean="0">
                <a:solidFill>
                  <a:schemeClr val="bg2"/>
                </a:solidFill>
                <a:effectLst>
                  <a:innerShdw blurRad="63500" dist="50800" dir="13500000">
                    <a:srgbClr val="000000">
                      <a:alpha val="50000"/>
                    </a:srgbClr>
                  </a:innerShdw>
                </a:effectLst>
                <a:sym typeface="+mn-ea"/>
              </a:rPr>
              <a:t>     </a:t>
            </a:r>
            <a:r>
              <a:rPr lang="en-US" dirty="0" err="1" smtClean="0">
                <a:solidFill>
                  <a:schemeClr val="bg2"/>
                </a:solidFill>
                <a:effectLst>
                  <a:innerShdw blurRad="63500" dist="50800" dir="13500000">
                    <a:srgbClr val="000000">
                      <a:alpha val="50000"/>
                    </a:srgbClr>
                  </a:innerShdw>
                </a:effectLst>
                <a:sym typeface="+mn-ea"/>
              </a:rPr>
              <a:t>Heatmap</a:t>
            </a:r>
            <a:r>
              <a:rPr lang="en-US" dirty="0" smtClean="0">
                <a:solidFill>
                  <a:schemeClr val="bg2"/>
                </a:solidFill>
                <a:effectLst>
                  <a:innerShdw blurRad="63500" dist="50800" dir="13500000">
                    <a:srgbClr val="000000">
                      <a:alpha val="50000"/>
                    </a:srgbClr>
                  </a:innerShdw>
                </a:effectLst>
                <a:sym typeface="+mn-ea"/>
              </a:rPr>
              <a:t> is a two-dimensional graphical representation of data values that are contained in a visualized matrix.</a:t>
            </a:r>
            <a:endParaRPr lang="en-US" dirty="0" smtClean="0">
              <a:solidFill>
                <a:schemeClr val="bg2"/>
              </a:solidFill>
              <a:effectLst>
                <a:innerShdw blurRad="63500" dist="50800" dir="13500000">
                  <a:srgbClr val="000000">
                    <a:alpha val="50000"/>
                  </a:srgbClr>
                </a:innerShdw>
              </a:effectLst>
            </a:endParaRPr>
          </a:p>
          <a:p>
            <a:pPr marL="285750" indent="-285750">
              <a:buFont typeface="Arial" panose="020B0604020202020204" pitchFamily="34" charset="0"/>
              <a:buChar char="•"/>
            </a:pPr>
            <a:r>
              <a:rPr lang="en-US" dirty="0" smtClean="0">
                <a:solidFill>
                  <a:schemeClr val="bg2"/>
                </a:solidFill>
                <a:effectLst>
                  <a:innerShdw blurRad="63500" dist="50800" dir="13500000">
                    <a:srgbClr val="000000">
                      <a:alpha val="50000"/>
                    </a:srgbClr>
                  </a:innerShdw>
                </a:effectLst>
                <a:sym typeface="+mn-ea"/>
              </a:rPr>
              <a:t>     The </a:t>
            </a:r>
            <a:r>
              <a:rPr lang="en-US" dirty="0" err="1" smtClean="0">
                <a:solidFill>
                  <a:schemeClr val="bg2"/>
                </a:solidFill>
                <a:effectLst>
                  <a:innerShdw blurRad="63500" dist="50800" dir="13500000">
                    <a:srgbClr val="000000">
                      <a:alpha val="50000"/>
                    </a:srgbClr>
                  </a:innerShdw>
                </a:effectLst>
                <a:sym typeface="+mn-ea"/>
              </a:rPr>
              <a:t>seaborn</a:t>
            </a:r>
            <a:r>
              <a:rPr lang="en-US" dirty="0" smtClean="0">
                <a:solidFill>
                  <a:schemeClr val="bg2"/>
                </a:solidFill>
                <a:effectLst>
                  <a:innerShdw blurRad="63500" dist="50800" dir="13500000">
                    <a:srgbClr val="000000">
                      <a:alpha val="50000"/>
                    </a:srgbClr>
                  </a:innerShdw>
                </a:effectLst>
                <a:sym typeface="+mn-ea"/>
              </a:rPr>
              <a:t> Python package allows the creation of </a:t>
            </a:r>
            <a:r>
              <a:rPr lang="en-US" dirty="0" err="1" smtClean="0">
                <a:solidFill>
                  <a:schemeClr val="bg2"/>
                </a:solidFill>
                <a:effectLst>
                  <a:innerShdw blurRad="63500" dist="50800" dir="13500000">
                    <a:srgbClr val="000000">
                      <a:alpha val="50000"/>
                    </a:srgbClr>
                  </a:innerShdw>
                </a:effectLst>
                <a:sym typeface="+mn-ea"/>
              </a:rPr>
              <a:t>heatmaps</a:t>
            </a:r>
            <a:r>
              <a:rPr lang="en-US" dirty="0" smtClean="0">
                <a:solidFill>
                  <a:schemeClr val="bg2"/>
                </a:solidFill>
                <a:effectLst>
                  <a:innerShdw blurRad="63500" dist="50800" dir="13500000">
                    <a:srgbClr val="000000">
                      <a:alpha val="50000"/>
                    </a:srgbClr>
                  </a:innerShdw>
                </a:effectLst>
                <a:sym typeface="+mn-ea"/>
              </a:rPr>
              <a:t> which can be tweaked using </a:t>
            </a:r>
            <a:r>
              <a:rPr lang="en-US" dirty="0" err="1" smtClean="0">
                <a:solidFill>
                  <a:schemeClr val="bg2"/>
                </a:solidFill>
                <a:effectLst>
                  <a:innerShdw blurRad="63500" dist="50800" dir="13500000">
                    <a:srgbClr val="000000">
                      <a:alpha val="50000"/>
                    </a:srgbClr>
                  </a:innerShdw>
                </a:effectLst>
                <a:sym typeface="+mn-ea"/>
              </a:rPr>
              <a:t>matplotlib</a:t>
            </a:r>
            <a:r>
              <a:rPr lang="en-US" dirty="0" smtClean="0">
                <a:solidFill>
                  <a:schemeClr val="bg2"/>
                </a:solidFill>
                <a:effectLst>
                  <a:innerShdw blurRad="63500" dist="50800" dir="13500000">
                    <a:srgbClr val="000000">
                      <a:alpha val="50000"/>
                    </a:srgbClr>
                  </a:innerShdw>
                </a:effectLst>
                <a:sym typeface="+mn-ea"/>
              </a:rPr>
              <a:t> tools.</a:t>
            </a:r>
            <a:endParaRPr lang="en-US" dirty="0" smtClean="0">
              <a:solidFill>
                <a:schemeClr val="bg2"/>
              </a:solidFill>
              <a:effectLst>
                <a:innerShdw blurRad="63500" dist="50800" dir="13500000">
                  <a:srgbClr val="000000">
                    <a:alpha val="50000"/>
                  </a:srgbClr>
                </a:innerShdw>
              </a:effectLst>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992037"/>
            <a:ext cx="9906000" cy="2571988"/>
          </a:xfrm>
        </p:spPr>
        <p:txBody>
          <a:bodyPr>
            <a:normAutofit/>
          </a:bodyPr>
          <a:lstStyle/>
          <a:p>
            <a:pPr>
              <a:spcBef>
                <a:spcPts val="1000"/>
              </a:spcBef>
            </a:pPr>
            <a:r>
              <a:rPr lang="en-US" sz="2800" b="1">
                <a:solidFill>
                  <a:schemeClr val="bg1"/>
                </a:solidFill>
                <a:effectLst>
                  <a:outerShdw blurRad="38100" dist="38100" dir="2700000" algn="tl">
                    <a:srgbClr val="000000">
                      <a:alpha val="43137"/>
                    </a:srgbClr>
                  </a:outerShdw>
                </a:effectLst>
                <a:latin typeface="Arial Nova Cond"/>
                <a:ea typeface="+mj-lt"/>
                <a:cs typeface="+mj-lt"/>
              </a:rPr>
              <a:t>PRESENTED BY:</a:t>
            </a:r>
            <a:endParaRPr lang="en-US" sz="2800" b="1">
              <a:solidFill>
                <a:schemeClr val="bg1"/>
              </a:solidFill>
              <a:effectLst>
                <a:outerShdw blurRad="38100" dist="38100" dir="2700000" algn="tl">
                  <a:srgbClr val="000000">
                    <a:alpha val="43137"/>
                  </a:srgbClr>
                </a:outerShdw>
              </a:effectLst>
              <a:latin typeface="Arial Nova Cond"/>
              <a:ea typeface="+mj-lt"/>
              <a:cs typeface="+mj-lt"/>
            </a:endParaRPr>
          </a:p>
          <a:p>
            <a:pPr>
              <a:spcBef>
                <a:spcPts val="1000"/>
              </a:spcBef>
            </a:pPr>
            <a:r>
              <a:rPr lang="en-US" sz="2800" b="1">
                <a:solidFill>
                  <a:schemeClr val="bg1"/>
                </a:solidFill>
                <a:effectLst>
                  <a:outerShdw blurRad="38100" dist="38100" dir="2700000" algn="tl">
                    <a:srgbClr val="000000">
                      <a:alpha val="43137"/>
                    </a:srgbClr>
                  </a:outerShdw>
                </a:effectLst>
                <a:latin typeface="Arial Nova Cond"/>
                <a:ea typeface="+mj-lt"/>
                <a:cs typeface="+mj-lt"/>
              </a:rPr>
              <a:t>                                  SADHANA.C - 20MDT0022</a:t>
            </a:r>
            <a:endParaRPr lang="en-US" sz="2800" b="1">
              <a:solidFill>
                <a:schemeClr val="bg1"/>
              </a:solidFill>
              <a:effectLst>
                <a:outerShdw blurRad="38100" dist="38100" dir="2700000" algn="tl">
                  <a:srgbClr val="000000">
                    <a:alpha val="43137"/>
                  </a:srgbClr>
                </a:outerShdw>
              </a:effectLst>
              <a:latin typeface="Arial Nova Cond"/>
              <a:ea typeface="+mj-lt"/>
              <a:cs typeface="+mj-lt"/>
            </a:endParaRPr>
          </a:p>
          <a:p>
            <a:pPr>
              <a:spcBef>
                <a:spcPts val="1000"/>
              </a:spcBef>
            </a:pPr>
            <a:r>
              <a:rPr lang="en-US" sz="2800" b="1">
                <a:solidFill>
                  <a:schemeClr val="bg1"/>
                </a:solidFill>
                <a:effectLst>
                  <a:outerShdw blurRad="38100" dist="38100" dir="2700000" algn="tl">
                    <a:srgbClr val="000000">
                      <a:alpha val="43137"/>
                    </a:srgbClr>
                  </a:outerShdw>
                </a:effectLst>
                <a:latin typeface="Arial Nova Cond"/>
                <a:ea typeface="+mj-lt"/>
                <a:cs typeface="+mj-lt"/>
              </a:rPr>
              <a:t>                                  LOKESH.M - 20MDT0056</a:t>
            </a:r>
            <a:endParaRPr lang="en-US" sz="2800" b="1">
              <a:solidFill>
                <a:schemeClr val="bg1"/>
              </a:solidFill>
              <a:effectLst>
                <a:outerShdw blurRad="38100" dist="38100" dir="2700000" algn="tl">
                  <a:srgbClr val="000000">
                    <a:alpha val="43137"/>
                  </a:srgbClr>
                </a:outerShdw>
              </a:effectLst>
              <a:latin typeface="Arial Nova Cond"/>
              <a:ea typeface="+mj-lt"/>
              <a:cs typeface="+mj-lt"/>
            </a:endParaRPr>
          </a:p>
          <a:p>
            <a:pPr>
              <a:spcBef>
                <a:spcPts val="1000"/>
              </a:spcBef>
            </a:pPr>
            <a:r>
              <a:rPr lang="en-US" sz="2800" b="1">
                <a:solidFill>
                  <a:schemeClr val="bg1"/>
                </a:solidFill>
                <a:effectLst>
                  <a:outerShdw blurRad="38100" dist="38100" dir="2700000" algn="tl">
                    <a:srgbClr val="000000">
                      <a:alpha val="43137"/>
                    </a:srgbClr>
                  </a:outerShdw>
                </a:effectLst>
                <a:latin typeface="Arial Nova Cond"/>
                <a:ea typeface="+mj-lt"/>
                <a:cs typeface="+mj-lt"/>
              </a:rPr>
              <a:t>                                  AKASH.V- 20MDT0038</a:t>
            </a:r>
            <a:endParaRPr lang="en-US" sz="2800" b="1">
              <a:solidFill>
                <a:schemeClr val="bg1"/>
              </a:solidFill>
              <a:effectLst>
                <a:outerShdw blurRad="38100" dist="38100" dir="2700000" algn="tl">
                  <a:srgbClr val="000000">
                    <a:alpha val="43137"/>
                  </a:srgbClr>
                </a:outerShdw>
              </a:effectLst>
              <a:latin typeface="Arial Nova Cond"/>
              <a:ea typeface="+mj-lt"/>
              <a:cs typeface="+mj-lt"/>
            </a:endParaRPr>
          </a:p>
        </p:txBody>
      </p:sp>
      <p:sp>
        <p:nvSpPr>
          <p:cNvPr id="3" name="Content Placeholder 2"/>
          <p:cNvSpPr>
            <a:spLocks noGrp="1"/>
          </p:cNvSpPr>
          <p:nvPr>
            <p:ph idx="1"/>
          </p:nvPr>
        </p:nvSpPr>
        <p:spPr>
          <a:xfrm>
            <a:off x="718868" y="3723735"/>
            <a:ext cx="10668000" cy="3048001"/>
          </a:xfrm>
        </p:spPr>
        <p:txBody>
          <a:bodyPr vert="horz" lIns="91440" tIns="45720" rIns="91440" bIns="45720" rtlCol="0" anchor="t">
            <a:normAutofit/>
          </a:bodyPr>
          <a:lstStyle/>
          <a:p>
            <a:pPr>
              <a:buNone/>
            </a:pPr>
            <a:r>
              <a:rPr lang="en-US" b="1">
                <a:solidFill>
                  <a:schemeClr val="bg1"/>
                </a:solidFill>
                <a:effectLst>
                  <a:outerShdw blurRad="38100" dist="38100" dir="2700000" algn="tl">
                    <a:srgbClr val="000000">
                      <a:alpha val="43137"/>
                    </a:srgbClr>
                  </a:outerShdw>
                </a:effectLst>
                <a:ea typeface="+mn-lt"/>
                <a:cs typeface="+mn-lt"/>
              </a:rPr>
              <a:t>UNDER SUPERVISION OF:</a:t>
            </a:r>
            <a:endParaRPr lang="en-US" b="1">
              <a:solidFill>
                <a:schemeClr val="bg1"/>
              </a:solidFill>
              <a:effectLst>
                <a:outerShdw blurRad="38100" dist="38100" dir="2700000" algn="tl">
                  <a:srgbClr val="000000">
                    <a:alpha val="43137"/>
                  </a:srgbClr>
                </a:outerShdw>
              </a:effectLst>
            </a:endParaRPr>
          </a:p>
          <a:p>
            <a:pPr>
              <a:buNone/>
            </a:pPr>
            <a:r>
              <a:rPr lang="en-US" b="1">
                <a:solidFill>
                  <a:schemeClr val="bg1"/>
                </a:solidFill>
                <a:effectLst>
                  <a:outerShdw blurRad="38100" dist="38100" dir="2700000" algn="tl">
                    <a:srgbClr val="000000">
                      <a:alpha val="43137"/>
                    </a:srgbClr>
                  </a:outerShdw>
                </a:effectLst>
                <a:ea typeface="+mn-lt"/>
                <a:cs typeface="+mn-lt"/>
              </a:rPr>
              <a:t>                                   PROF. Easwaramoorthy D</a:t>
            </a:r>
            <a:endParaRPr lang="en-US" b="1">
              <a:solidFill>
                <a:schemeClr val="bg1"/>
              </a:solidFill>
              <a:effectLst>
                <a:outerShdw blurRad="38100" dist="38100" dir="2700000" algn="tl">
                  <a:srgbClr val="000000">
                    <a:alpha val="43137"/>
                  </a:srgbClr>
                </a:outerShdw>
              </a:effectLst>
              <a:ea typeface="+mn-lt"/>
              <a:cs typeface="+mn-lt"/>
            </a:endParaRPr>
          </a:p>
          <a:p>
            <a:pPr>
              <a:buNone/>
            </a:pPr>
            <a:r>
              <a:rPr lang="en-US" b="1">
                <a:solidFill>
                  <a:schemeClr val="bg1"/>
                </a:solidFill>
                <a:effectLst>
                  <a:outerShdw blurRad="38100" dist="38100" dir="2700000" algn="tl">
                    <a:srgbClr val="000000">
                      <a:alpha val="43137"/>
                    </a:srgbClr>
                  </a:outerShdw>
                </a:effectLst>
                <a:ea typeface="+mn-lt"/>
                <a:cs typeface="+mn-lt"/>
              </a:rPr>
              <a:t>                                   SAS SCHOOL,</a:t>
            </a:r>
            <a:endParaRPr lang="en-US" b="1">
              <a:solidFill>
                <a:schemeClr val="bg1"/>
              </a:solidFill>
              <a:effectLst>
                <a:outerShdw blurRad="38100" dist="38100" dir="2700000" algn="tl">
                  <a:srgbClr val="000000">
                    <a:alpha val="43137"/>
                  </a:srgbClr>
                </a:outerShdw>
              </a:effectLst>
            </a:endParaRPr>
          </a:p>
          <a:p>
            <a:pPr>
              <a:buNone/>
            </a:pPr>
            <a:endParaRPr lang="en-US">
              <a:solidFill>
                <a:schemeClr val="bg1"/>
              </a:solidFill>
              <a:effectLst>
                <a:outerShdw blurRad="38100" dist="38100" dir="2700000" algn="tl">
                  <a:srgbClr val="000000">
                    <a:alpha val="43137"/>
                  </a:srgbClr>
                </a:outerShdw>
              </a:effectLst>
            </a:endParaRPr>
          </a:p>
          <a:p>
            <a:pPr>
              <a:buNone/>
            </a:pPr>
            <a:endParaRPr lang="en-US">
              <a:solidFill>
                <a:schemeClr val="bg1"/>
              </a:solidFill>
              <a:effectLst>
                <a:outerShdw blurRad="38100" dist="38100" dir="2700000" algn="tl">
                  <a:srgbClr val="000000">
                    <a:alpha val="43137"/>
                  </a:srgbClr>
                </a:outerShdw>
              </a:effectLst>
            </a:endParaRPr>
          </a:p>
          <a:p>
            <a:pPr algn="ctr">
              <a:buNone/>
            </a:pPr>
            <a:r>
              <a:rPr lang="en-US" b="1">
                <a:solidFill>
                  <a:schemeClr val="bg1"/>
                </a:solidFill>
                <a:effectLst>
                  <a:outerShdw blurRad="38100" dist="38100" dir="2700000" algn="tl">
                    <a:srgbClr val="000000">
                      <a:alpha val="43137"/>
                    </a:srgbClr>
                  </a:outerShdw>
                </a:effectLst>
                <a:ea typeface="+mn-lt"/>
                <a:cs typeface="+mn-lt"/>
              </a:rPr>
              <a:t>VELLORE INSTITUTE OF TECHNOLOGY, VELLORE</a:t>
            </a:r>
            <a:endParaRPr lang="en-US" b="1">
              <a:solidFill>
                <a:schemeClr val="bg1"/>
              </a:solidFill>
              <a:effectLst>
                <a:outerShdw blurRad="38100" dist="38100" dir="2700000" algn="tl">
                  <a:srgbClr val="000000">
                    <a:alpha val="43137"/>
                  </a:srgbClr>
                </a:outerShdw>
              </a:effectLst>
            </a:endParaRPr>
          </a:p>
          <a:p>
            <a:pPr>
              <a:buNone/>
            </a:pPr>
            <a:endParaRPr lang="en-US" dirty="0">
              <a:solidFill>
                <a:schemeClr val="bg1"/>
              </a:solidFill>
              <a:effectLst>
                <a:outerShdw blurRad="38100" dist="38100" dir="2700000" algn="tl">
                  <a:srgbClr val="000000">
                    <a:alpha val="43137"/>
                  </a:srgbClr>
                </a:outerShdw>
              </a:effectLst>
            </a:endParaRPr>
          </a:p>
          <a:p>
            <a:pPr>
              <a:buNone/>
            </a:pPr>
            <a:endParaRPr lang="en-US">
              <a:solidFill>
                <a:schemeClr val="bg1"/>
              </a:solidFill>
              <a:effectLst>
                <a:outerShdw blurRad="38100" dist="38100" dir="2700000" algn="tl">
                  <a:srgbClr val="000000">
                    <a:alpha val="43137"/>
                  </a:srgbClr>
                </a:outerShdw>
              </a:effectLst>
            </a:endParaRPr>
          </a:p>
          <a:p>
            <a:pPr>
              <a:buNone/>
            </a:pPr>
            <a:endParaRPr lang="en-US" dirty="0">
              <a:solidFill>
                <a:schemeClr val="bg1"/>
              </a:solidFill>
              <a:effectLst>
                <a:outerShdw blurRad="38100" dist="38100" dir="2700000" algn="tl">
                  <a:srgbClr val="000000">
                    <a:alpha val="43137"/>
                  </a:srgbClr>
                </a:outerShdw>
              </a:effectLst>
            </a:endParaRPr>
          </a:p>
          <a:p>
            <a:pPr marL="0" indent="0">
              <a:buNone/>
            </a:pPr>
            <a:endParaRPr lang="en-US"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2425"/>
            <a:ext cx="9144000" cy="1263649"/>
          </a:xfrm>
        </p:spPr>
        <p:txBody>
          <a:bodyPr/>
          <a:lstStyle/>
          <a:p>
            <a:pPr algn="ctr"/>
            <a:r>
              <a:rPr lang="en-US" dirty="0">
                <a:solidFill>
                  <a:schemeClr val="bg1"/>
                </a:solidFill>
              </a:rPr>
              <a:t>COUNT PLOT</a:t>
            </a:r>
            <a:endParaRPr lang="en-IN" dirty="0"/>
          </a:p>
        </p:txBody>
      </p:sp>
      <p:sp>
        <p:nvSpPr>
          <p:cNvPr id="3" name="Text Box 2"/>
          <p:cNvSpPr txBox="1"/>
          <p:nvPr/>
        </p:nvSpPr>
        <p:spPr>
          <a:xfrm>
            <a:off x="628650" y="4758690"/>
            <a:ext cx="10779760" cy="1322070"/>
          </a:xfrm>
          <a:prstGeom prst="rect">
            <a:avLst/>
          </a:prstGeom>
          <a:noFill/>
        </p:spPr>
        <p:txBody>
          <a:bodyPr wrap="square" rtlCol="0" anchor="t">
            <a:spAutoFit/>
          </a:bodyPr>
          <a:p>
            <a:r>
              <a:rPr lang="en-US" sz="2000" b="1" dirty="0">
                <a:solidFill>
                  <a:schemeClr val="bg1"/>
                </a:solidFill>
                <a:sym typeface="+mn-ea"/>
              </a:rPr>
              <a:t>A </a:t>
            </a:r>
            <a:r>
              <a:rPr lang="en-US" sz="2000" b="1" dirty="0" err="1">
                <a:solidFill>
                  <a:schemeClr val="bg1"/>
                </a:solidFill>
                <a:sym typeface="+mn-ea"/>
              </a:rPr>
              <a:t>countplot</a:t>
            </a:r>
            <a:r>
              <a:rPr lang="en-US" sz="2000" b="1" dirty="0">
                <a:solidFill>
                  <a:schemeClr val="bg1"/>
                </a:solidFill>
                <a:sym typeface="+mn-ea"/>
              </a:rPr>
              <a:t> is kind of </a:t>
            </a:r>
            <a:r>
              <a:rPr lang="en-US" sz="2000" b="1" dirty="0" err="1">
                <a:solidFill>
                  <a:schemeClr val="bg1"/>
                </a:solidFill>
                <a:sym typeface="+mn-ea"/>
              </a:rPr>
              <a:t>likea</a:t>
            </a:r>
            <a:r>
              <a:rPr lang="en-US" sz="2000" b="1" dirty="0">
                <a:solidFill>
                  <a:schemeClr val="bg1"/>
                </a:solidFill>
                <a:sym typeface="+mn-ea"/>
              </a:rPr>
              <a:t> histogram or a bar graph for some categorical area. It simply shows the number of occurrences of an item based on a certain type of category. ... </a:t>
            </a:r>
            <a:r>
              <a:rPr lang="en-US" sz="2000" b="1" dirty="0" err="1">
                <a:solidFill>
                  <a:schemeClr val="bg1"/>
                </a:solidFill>
                <a:sym typeface="+mn-ea"/>
              </a:rPr>
              <a:t>Countplots</a:t>
            </a:r>
            <a:r>
              <a:rPr lang="en-US" sz="2000" b="1" dirty="0">
                <a:solidFill>
                  <a:schemeClr val="bg1"/>
                </a:solidFill>
                <a:sym typeface="+mn-ea"/>
              </a:rPr>
              <a:t> are plots that graph a certain column to show the number of times an item occurs in a data set.</a:t>
            </a:r>
            <a:endParaRPr lang="en-US" sz="2000" b="1" dirty="0">
              <a:solidFill>
                <a:schemeClr val="bg1"/>
              </a:solidFill>
              <a:sym typeface="+mn-ea"/>
            </a:endParaRPr>
          </a:p>
        </p:txBody>
      </p:sp>
      <p:graphicFrame>
        <p:nvGraphicFramePr>
          <p:cNvPr id="9" name="Content Placeholder 8"/>
          <p:cNvGraphicFramePr>
            <a:graphicFrameLocks noChangeAspect="1"/>
          </p:cNvGraphicFramePr>
          <p:nvPr>
            <p:ph idx="1"/>
          </p:nvPr>
        </p:nvGraphicFramePr>
        <p:xfrm>
          <a:off x="3927475" y="1370330"/>
          <a:ext cx="4009390" cy="3048000"/>
        </p:xfrm>
        <a:graphic>
          <a:graphicData uri="http://schemas.openxmlformats.org/presentationml/2006/ole">
            <mc:AlternateContent xmlns:mc="http://schemas.openxmlformats.org/markup-compatibility/2006">
              <mc:Choice xmlns:v="urn:schemas-microsoft-com:vml" Requires="v">
                <p:oleObj spid="_x0000_s10" name="" r:id="rId1" imgW="5162550" imgH="3924300" progId="Paint.Picture">
                  <p:embed/>
                </p:oleObj>
              </mc:Choice>
              <mc:Fallback>
                <p:oleObj name="" r:id="rId1" imgW="5162550" imgH="3924300" progId="Paint.Picture">
                  <p:embed/>
                  <p:pic>
                    <p:nvPicPr>
                      <p:cNvPr id="0" name="Picture 9"/>
                      <p:cNvPicPr/>
                      <p:nvPr/>
                    </p:nvPicPr>
                    <p:blipFill>
                      <a:blip r:embed="rId2"/>
                      <a:stretch>
                        <a:fillRect/>
                      </a:stretch>
                    </p:blipFill>
                    <p:spPr>
                      <a:xfrm>
                        <a:off x="3927475" y="1370330"/>
                        <a:ext cx="4009390" cy="3048000"/>
                      </a:xfrm>
                      <a:prstGeom prst="rect">
                        <a:avLst/>
                      </a:prstGeom>
                    </p:spPr>
                  </p:pic>
                </p:oleObj>
              </mc:Fallback>
            </mc:AlternateContent>
          </a:graphicData>
        </a:graphic>
      </p:graphicFrame>
      <p:graphicFrame>
        <p:nvGraphicFramePr>
          <p:cNvPr id="11" name="Object 10"/>
          <p:cNvGraphicFramePr/>
          <p:nvPr/>
        </p:nvGraphicFramePr>
        <p:xfrm>
          <a:off x="3319145" y="1090930"/>
          <a:ext cx="4869180" cy="3606800"/>
        </p:xfrm>
        <a:graphic>
          <a:graphicData uri="http://schemas.openxmlformats.org/presentationml/2006/ole">
            <mc:AlternateContent xmlns:mc="http://schemas.openxmlformats.org/markup-compatibility/2006">
              <mc:Choice xmlns:v="urn:schemas-microsoft-com:vml" Requires="v">
                <p:oleObj spid="_x0000_s12" name="" r:id="rId3" imgW="5162550" imgH="3924300" progId="Paint.Picture">
                  <p:embed/>
                </p:oleObj>
              </mc:Choice>
              <mc:Fallback>
                <p:oleObj name="" r:id="rId3" imgW="5162550" imgH="3924300" progId="Paint.Picture">
                  <p:embed/>
                  <p:pic>
                    <p:nvPicPr>
                      <p:cNvPr id="0" name="Picture 11"/>
                      <p:cNvPicPr/>
                      <p:nvPr/>
                    </p:nvPicPr>
                    <p:blipFill>
                      <a:blip r:embed="rId2"/>
                      <a:stretch>
                        <a:fillRect/>
                      </a:stretch>
                    </p:blipFill>
                    <p:spPr>
                      <a:xfrm>
                        <a:off x="3319145" y="1090930"/>
                        <a:ext cx="4869180" cy="360680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200025"/>
            <a:ext cx="9144000" cy="1263649"/>
          </a:xfrm>
        </p:spPr>
        <p:txBody>
          <a:bodyPr/>
          <a:lstStyle/>
          <a:p>
            <a:pPr algn="ctr"/>
            <a:r>
              <a:rPr lang="en-US" dirty="0">
                <a:solidFill>
                  <a:schemeClr val="bg1"/>
                </a:solidFill>
              </a:rPr>
              <a:t>HISTOGRAM PLOT</a:t>
            </a:r>
            <a:endParaRPr lang="en-IN" dirty="0"/>
          </a:p>
        </p:txBody>
      </p:sp>
      <p:pic>
        <p:nvPicPr>
          <p:cNvPr id="4" name="Content Placeholder 3"/>
          <p:cNvPicPr>
            <a:picLocks noGrp="1" noChangeAspect="1"/>
          </p:cNvPicPr>
          <p:nvPr>
            <p:ph idx="1"/>
          </p:nvPr>
        </p:nvPicPr>
        <p:blipFill>
          <a:blip r:embed="rId1"/>
          <a:stretch>
            <a:fillRect/>
          </a:stretch>
        </p:blipFill>
        <p:spPr>
          <a:xfrm>
            <a:off x="676275" y="1095375"/>
            <a:ext cx="5536565" cy="5473700"/>
          </a:xfrm>
          <a:prstGeom prst="rect">
            <a:avLst/>
          </a:prstGeom>
        </p:spPr>
      </p:pic>
      <p:sp>
        <p:nvSpPr>
          <p:cNvPr id="3" name="Text Box 2"/>
          <p:cNvSpPr txBox="1"/>
          <p:nvPr/>
        </p:nvSpPr>
        <p:spPr>
          <a:xfrm>
            <a:off x="6973570" y="1847215"/>
            <a:ext cx="4464685" cy="3969385"/>
          </a:xfrm>
          <a:prstGeom prst="rect">
            <a:avLst/>
          </a:prstGeom>
          <a:noFill/>
        </p:spPr>
        <p:txBody>
          <a:bodyPr wrap="square" rtlCol="0" anchor="t">
            <a:spAutoFit/>
          </a:bodyPr>
          <a:p>
            <a:r>
              <a:rPr lang="en-US" sz="2800" dirty="0">
                <a:solidFill>
                  <a:schemeClr val="bg1"/>
                </a:solidFill>
                <a:sym typeface="+mn-ea"/>
              </a:rPr>
              <a:t>Histogram: a graphical display of data using bars of different heights. It is similar to a Bar Chart, but a histogram groups numbers into ranges . The height of each bar shows how many fall into each range.</a:t>
            </a:r>
            <a:endParaRPr lang="en-US" sz="2800" dirty="0">
              <a:solidFill>
                <a:schemeClr val="bg1"/>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200025"/>
            <a:ext cx="9144000" cy="1263649"/>
          </a:xfrm>
        </p:spPr>
        <p:txBody>
          <a:bodyPr/>
          <a:lstStyle/>
          <a:p>
            <a:pPr algn="ctr"/>
            <a:r>
              <a:rPr lang="en-US" dirty="0">
                <a:solidFill>
                  <a:schemeClr val="bg1"/>
                </a:solidFill>
              </a:rPr>
              <a:t>SCATTER PLOT </a:t>
            </a:r>
            <a:endParaRPr lang="en-IN" dirty="0"/>
          </a:p>
        </p:txBody>
      </p:sp>
      <p:pic>
        <p:nvPicPr>
          <p:cNvPr id="6" name="Content Placeholder 5"/>
          <p:cNvPicPr>
            <a:picLocks noGrp="1" noChangeAspect="1"/>
          </p:cNvPicPr>
          <p:nvPr>
            <p:ph idx="1"/>
          </p:nvPr>
        </p:nvPicPr>
        <p:blipFill>
          <a:blip r:embed="rId1"/>
          <a:stretch>
            <a:fillRect/>
          </a:stretch>
        </p:blipFill>
        <p:spPr>
          <a:xfrm>
            <a:off x="408940" y="1565910"/>
            <a:ext cx="5901055" cy="5010785"/>
          </a:xfrm>
          <a:prstGeom prst="rect">
            <a:avLst/>
          </a:prstGeom>
          <a:ln w="28575">
            <a:solidFill>
              <a:schemeClr val="bg1"/>
            </a:solidFill>
          </a:ln>
        </p:spPr>
      </p:pic>
      <p:sp>
        <p:nvSpPr>
          <p:cNvPr id="3" name="Text Box 2"/>
          <p:cNvSpPr txBox="1"/>
          <p:nvPr/>
        </p:nvSpPr>
        <p:spPr>
          <a:xfrm>
            <a:off x="6489700" y="1317625"/>
            <a:ext cx="5610225" cy="5015865"/>
          </a:xfrm>
          <a:prstGeom prst="rect">
            <a:avLst/>
          </a:prstGeom>
          <a:noFill/>
        </p:spPr>
        <p:txBody>
          <a:bodyPr wrap="square" rtlCol="0">
            <a:spAutoFit/>
          </a:bodyPr>
          <a:p>
            <a:pPr marL="457200" indent="-457200">
              <a:buFont typeface="Arial" panose="020B0604020202020204" pitchFamily="34" charset="0"/>
              <a:buChar char="•"/>
            </a:pPr>
            <a:r>
              <a:rPr lang="en-US" sz="3200" b="1" dirty="0">
                <a:solidFill>
                  <a:schemeClr val="bg1"/>
                </a:solidFill>
                <a:sym typeface="+mn-ea"/>
              </a:rPr>
              <a:t>A Scatter (XY) Plot has points that show the relationship between two sets of data. </a:t>
            </a:r>
            <a:endParaRPr lang="en-US" sz="3200" b="1" dirty="0">
              <a:solidFill>
                <a:schemeClr val="bg1"/>
              </a:solidFill>
              <a:sym typeface="+mn-ea"/>
            </a:endParaRPr>
          </a:p>
          <a:p>
            <a:pPr marL="457200" indent="-457200">
              <a:buFont typeface="Arial" panose="020B0604020202020204" pitchFamily="34" charset="0"/>
              <a:buChar char="•"/>
            </a:pPr>
            <a:endParaRPr lang="en-US" sz="3200" b="1" dirty="0">
              <a:solidFill>
                <a:schemeClr val="bg1"/>
              </a:solidFill>
              <a:effectLst>
                <a:innerShdw blurRad="63500" dist="50800" dir="13500000">
                  <a:srgbClr val="000000">
                    <a:alpha val="50000"/>
                  </a:srgbClr>
                </a:innerShdw>
              </a:effectLst>
              <a:sym typeface="+mn-ea"/>
            </a:endParaRPr>
          </a:p>
          <a:p>
            <a:pPr marL="457200" indent="-457200">
              <a:buFont typeface="Arial" panose="020B0604020202020204" pitchFamily="34" charset="0"/>
              <a:buChar char="•"/>
            </a:pPr>
            <a:r>
              <a:rPr lang="en-US" sz="3200" b="1">
                <a:solidFill>
                  <a:schemeClr val="bg2"/>
                </a:solidFill>
                <a:effectLst>
                  <a:innerShdw blurRad="63500" dist="50800" dir="13500000">
                    <a:srgbClr val="000000">
                      <a:alpha val="50000"/>
                    </a:srgbClr>
                  </a:innerShdw>
                </a:effectLst>
              </a:rPr>
              <a:t>Actually this scatter plot shows us clearly about the target class that how many of the person with and without disease.</a:t>
            </a:r>
            <a:endParaRPr lang="en-US" sz="3200" b="1">
              <a:solidFill>
                <a:schemeClr val="bg2"/>
              </a:solidFill>
              <a:effectLst>
                <a:innerShdw blurRad="63500" dist="50800" dir="13500000">
                  <a:srgbClr val="000000">
                    <a:alpha val="50000"/>
                  </a:srgbClr>
                </a:inn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409575"/>
            <a:ext cx="9144000" cy="1263649"/>
          </a:xfrm>
        </p:spPr>
        <p:txBody>
          <a:bodyPr/>
          <a:lstStyle/>
          <a:p>
            <a:r>
              <a:rPr lang="en-US" dirty="0">
                <a:solidFill>
                  <a:schemeClr val="bg1"/>
                </a:solidFill>
              </a:rPr>
              <a:t>CATEGORICAL DATA </a:t>
            </a:r>
            <a:endParaRPr lang="en-IN" dirty="0">
              <a:solidFill>
                <a:schemeClr val="bg1"/>
              </a:solidFill>
            </a:endParaRPr>
          </a:p>
        </p:txBody>
      </p:sp>
      <p:pic>
        <p:nvPicPr>
          <p:cNvPr id="4" name="Content Placeholder 3"/>
          <p:cNvPicPr>
            <a:picLocks noGrp="1" noChangeAspect="1"/>
          </p:cNvPicPr>
          <p:nvPr>
            <p:ph idx="1"/>
          </p:nvPr>
        </p:nvPicPr>
        <p:blipFill>
          <a:blip r:embed="rId1"/>
          <a:stretch>
            <a:fillRect/>
          </a:stretch>
        </p:blipFill>
        <p:spPr>
          <a:xfrm>
            <a:off x="619125" y="1247775"/>
            <a:ext cx="10261366" cy="5372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981" y="546340"/>
            <a:ext cx="9144000" cy="1263649"/>
          </a:xfrm>
        </p:spPr>
        <p:txBody>
          <a:bodyPr/>
          <a:lstStyle/>
          <a:p>
            <a:pPr algn="ctr"/>
            <a:r>
              <a:rPr lang="en-US" dirty="0">
                <a:solidFill>
                  <a:schemeClr val="bg2"/>
                </a:solidFill>
                <a:effectLst>
                  <a:innerShdw blurRad="63500" dist="50800" dir="13500000">
                    <a:srgbClr val="000000">
                      <a:alpha val="50000"/>
                    </a:srgbClr>
                  </a:innerShdw>
                </a:effectLst>
              </a:rPr>
              <a:t>TRAING AND TESTING DATASET</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762000" y="3047999"/>
            <a:ext cx="10668000" cy="2918604"/>
          </a:xfrm>
        </p:spPr>
        <p:txBody>
          <a:bodyPr vert="horz" lIns="91440" tIns="45720" rIns="91440" bIns="45720" rtlCol="0" anchor="t">
            <a:normAutofit/>
          </a:bodyPr>
          <a:lstStyle/>
          <a:p>
            <a:r>
              <a:rPr lang="en-US" dirty="0">
                <a:solidFill>
                  <a:schemeClr val="bg1"/>
                </a:solidFill>
                <a:ea typeface="+mn-lt"/>
                <a:cs typeface="+mn-lt"/>
              </a:rPr>
              <a:t>The data we use is usually split into training data and test data. The training set contains a known output and the model learns on this data in order to be generalized to other data later on. We have the test dataset (or subset) in order to test our model’s prediction on this subset.</a:t>
            </a:r>
            <a:endParaRPr lang="en-US" dirty="0">
              <a:solidFill>
                <a:schemeClr val="bg1"/>
              </a:solidFill>
              <a:ea typeface="+mn-lt"/>
              <a:cs typeface="+mn-lt"/>
            </a:endParaRPr>
          </a:p>
          <a:p>
            <a:r>
              <a:rPr lang="en-US" dirty="0">
                <a:solidFill>
                  <a:schemeClr val="bg1"/>
                </a:solidFill>
                <a:ea typeface="+mn-lt"/>
                <a:cs typeface="+mn-lt"/>
              </a:rPr>
              <a:t>We will do this using </a:t>
            </a:r>
            <a:r>
              <a:rPr lang="en-US" dirty="0" err="1">
                <a:solidFill>
                  <a:schemeClr val="bg1"/>
                </a:solidFill>
                <a:ea typeface="+mn-lt"/>
                <a:cs typeface="+mn-lt"/>
              </a:rPr>
              <a:t>SciKit</a:t>
            </a:r>
            <a:r>
              <a:rPr lang="en-US" dirty="0">
                <a:solidFill>
                  <a:schemeClr val="bg1"/>
                </a:solidFill>
                <a:ea typeface="+mn-lt"/>
                <a:cs typeface="+mn-lt"/>
              </a:rPr>
              <a:t>-Learn library in Python using the train test split method.</a:t>
            </a:r>
            <a:endParaRPr lang="en-US" dirty="0">
              <a:solidFill>
                <a:schemeClr val="bg1"/>
              </a:solidFill>
              <a:ea typeface="+mn-lt"/>
              <a:cs typeface="+mn-lt"/>
            </a:endParaRPr>
          </a:p>
          <a:p>
            <a:endParaRPr lang="en-US" dirty="0">
              <a:solidFill>
                <a:schemeClr val="bg1"/>
              </a:solidFill>
              <a:ea typeface="+mn-lt"/>
              <a:cs typeface="+mn-lt"/>
            </a:endParaRPr>
          </a:p>
        </p:txBody>
      </p:sp>
      <p:pic>
        <p:nvPicPr>
          <p:cNvPr id="5" name="Picture 5" descr="Table&#10;&#10;Description automatically generated"/>
          <p:cNvPicPr>
            <a:picLocks noChangeAspect="1"/>
          </p:cNvPicPr>
          <p:nvPr/>
        </p:nvPicPr>
        <p:blipFill>
          <a:blip r:embed="rId1"/>
          <a:stretch>
            <a:fillRect/>
          </a:stretch>
        </p:blipFill>
        <p:spPr>
          <a:xfrm>
            <a:off x="3876136" y="1716500"/>
            <a:ext cx="4569124" cy="1254019"/>
          </a:xfrm>
          <a:prstGeom prst="rect">
            <a:avLst/>
          </a:prstGeom>
        </p:spPr>
      </p:pic>
      <p:pic>
        <p:nvPicPr>
          <p:cNvPr id="6" name="Picture 6"/>
          <p:cNvPicPr>
            <a:picLocks noChangeAspect="1"/>
          </p:cNvPicPr>
          <p:nvPr/>
        </p:nvPicPr>
        <p:blipFill>
          <a:blip r:embed="rId2"/>
          <a:stretch>
            <a:fillRect/>
          </a:stretch>
        </p:blipFill>
        <p:spPr>
          <a:xfrm>
            <a:off x="626853" y="6027599"/>
            <a:ext cx="10449464" cy="4818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849" y="618226"/>
            <a:ext cx="9144000" cy="1263649"/>
          </a:xfrm>
        </p:spPr>
        <p:txBody>
          <a:bodyPr/>
          <a:lstStyle/>
          <a:p>
            <a:pPr algn="ctr"/>
            <a:r>
              <a:rPr lang="en-US">
                <a:solidFill>
                  <a:schemeClr val="bg2"/>
                </a:solidFill>
                <a:effectLst>
                  <a:innerShdw blurRad="63500" dist="50800" dir="13500000">
                    <a:srgbClr val="000000">
                      <a:alpha val="50000"/>
                    </a:srgbClr>
                  </a:innerShdw>
                </a:effectLst>
                <a:ea typeface="+mj-lt"/>
                <a:cs typeface="+mj-lt"/>
              </a:rPr>
              <a:t>SCALE THE DATA(FEATURE SCALING)</a:t>
            </a:r>
            <a:endParaRPr lang="en-US">
              <a:solidFill>
                <a:schemeClr val="bg2"/>
              </a:solidFill>
              <a:effectLst>
                <a:innerShdw blurRad="63500" dist="50800" dir="13500000">
                  <a:srgbClr val="000000">
                    <a:alpha val="50000"/>
                  </a:srgbClr>
                </a:innerShdw>
              </a:effectLst>
            </a:endParaRPr>
          </a:p>
          <a:p>
            <a:endParaRPr lang="en-US" dirty="0">
              <a:solidFill>
                <a:schemeClr val="bg2"/>
              </a:solidFill>
              <a:effectLst>
                <a:innerShdw blurRad="63500" dist="50800" dir="13500000">
                  <a:srgbClr val="000000">
                    <a:alpha val="50000"/>
                  </a:srgbClr>
                </a:innerShdw>
              </a:effectLst>
            </a:endParaRPr>
          </a:p>
        </p:txBody>
      </p:sp>
      <p:pic>
        <p:nvPicPr>
          <p:cNvPr id="4" name="Picture 4" descr="Text, email&#10;&#10;Description automatically generated"/>
          <p:cNvPicPr>
            <a:picLocks noGrp="1" noChangeAspect="1"/>
          </p:cNvPicPr>
          <p:nvPr>
            <p:ph idx="1"/>
          </p:nvPr>
        </p:nvPicPr>
        <p:blipFill>
          <a:blip r:embed="rId1"/>
          <a:stretch>
            <a:fillRect/>
          </a:stretch>
        </p:blipFill>
        <p:spPr>
          <a:xfrm>
            <a:off x="1437311" y="2012829"/>
            <a:ext cx="8914809" cy="45720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t="13961" r="3" b="3"/>
          <a:stretch>
            <a:fillRect/>
          </a:stretch>
        </p:blipFill>
        <p:spPr>
          <a:xfrm>
            <a:off x="20" y="10"/>
            <a:ext cx="12191435" cy="6857989"/>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1362074"/>
            <a:ext cx="12192001"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8830" y="934528"/>
            <a:ext cx="10941170" cy="2244755"/>
          </a:xfrm>
        </p:spPr>
        <p:txBody>
          <a:bodyPr vert="horz" lIns="91440" tIns="45720" rIns="91440" bIns="45720" rtlCol="0" anchor="b" anchorCtr="0">
            <a:normAutofit/>
          </a:bodyPr>
          <a:lstStyle/>
          <a:p>
            <a:pPr algn="ctr"/>
            <a:r>
              <a:rPr lang="en-US" sz="4000" dirty="0">
                <a:solidFill>
                  <a:schemeClr val="bg2"/>
                </a:solidFill>
              </a:rPr>
              <a:t>MODEL SELECTION RESULTS</a:t>
            </a:r>
            <a:br>
              <a:rPr lang="en-US" sz="3200" dirty="0"/>
            </a:br>
            <a:br>
              <a:rPr lang="en-US" sz="3200" dirty="0"/>
            </a:br>
            <a:br>
              <a:rPr lang="en-US" sz="3200" dirty="0"/>
            </a:br>
            <a:endParaRPr lang="en-US" sz="3200">
              <a:solidFill>
                <a:srgbClr val="FFFFFF"/>
              </a:solidFill>
            </a:endParaRPr>
          </a:p>
          <a:p>
            <a:pPr algn="ctr"/>
            <a:endParaRPr lang="en-US" sz="3200">
              <a:solidFill>
                <a:srgbClr val="FFFFFF"/>
              </a:solidFill>
            </a:endParaRPr>
          </a:p>
        </p:txBody>
      </p:sp>
      <p:sp>
        <p:nvSpPr>
          <p:cNvPr id="5" name="TextBox 4"/>
          <p:cNvSpPr txBox="1"/>
          <p:nvPr/>
        </p:nvSpPr>
        <p:spPr>
          <a:xfrm>
            <a:off x="684363" y="1662022"/>
            <a:ext cx="980248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2200" b="1" dirty="0">
                <a:solidFill>
                  <a:schemeClr val="bg2"/>
                </a:solidFill>
                <a:highlight>
                  <a:srgbClr val="C0C0C0"/>
                </a:highlight>
                <a:ea typeface="+mn-lt"/>
                <a:cs typeface="+mn-lt"/>
              </a:rPr>
              <a:t>EACH ALGORITHM</a:t>
            </a:r>
            <a:endParaRPr lang="en-US" sz="2200" b="1" dirty="0">
              <a:solidFill>
                <a:schemeClr val="bg2"/>
              </a:solidFill>
              <a:highlight>
                <a:srgbClr val="C0C0C0"/>
              </a:highlight>
            </a:endParaRPr>
          </a:p>
          <a:p>
            <a:endParaRPr lang="en-US" sz="2200" b="1" dirty="0">
              <a:solidFill>
                <a:schemeClr val="bg2"/>
              </a:solidFill>
              <a:highlight>
                <a:srgbClr val="C0C0C0"/>
              </a:highlight>
              <a:ea typeface="+mn-lt"/>
              <a:cs typeface="+mn-lt"/>
            </a:endParaRPr>
          </a:p>
          <a:p>
            <a:pPr marL="285750" indent="-285750">
              <a:buFont typeface="Arial" panose="020B0604020202020204"/>
              <a:buChar char="•"/>
            </a:pPr>
            <a:r>
              <a:rPr lang="en-US" sz="2200" b="1" dirty="0">
                <a:solidFill>
                  <a:schemeClr val="bg2"/>
                </a:solidFill>
                <a:highlight>
                  <a:srgbClr val="C0C0C0"/>
                </a:highlight>
                <a:ea typeface="+mn-lt"/>
                <a:cs typeface="+mn-lt"/>
              </a:rPr>
              <a:t>ACCURACY LEVEL OF EACH ALGORITHM</a:t>
            </a:r>
            <a:endParaRPr lang="en-US" sz="2200" b="1" dirty="0">
              <a:solidFill>
                <a:schemeClr val="bg2"/>
              </a:solidFill>
              <a:highlight>
                <a:srgbClr val="C0C0C0"/>
              </a:highlight>
              <a:ea typeface="+mn-lt"/>
              <a:cs typeface="+mn-lt"/>
            </a:endParaRPr>
          </a:p>
          <a:p>
            <a:pPr marL="285750" indent="-285750">
              <a:buFont typeface="Arial" panose="020B0604020202020204"/>
              <a:buChar char="•"/>
            </a:pPr>
            <a:endParaRPr lang="en-US" sz="2200" b="1" dirty="0">
              <a:solidFill>
                <a:schemeClr val="bg2"/>
              </a:solidFill>
              <a:highlight>
                <a:srgbClr val="C0C0C0"/>
              </a:highlight>
              <a:ea typeface="+mn-lt"/>
              <a:cs typeface="+mn-lt"/>
            </a:endParaRPr>
          </a:p>
          <a:p>
            <a:pPr marL="285750" indent="-285750">
              <a:buFont typeface="Arial" panose="020B0604020202020204"/>
              <a:buChar char="•"/>
            </a:pPr>
            <a:r>
              <a:rPr lang="en-US" sz="2200" b="1" dirty="0">
                <a:solidFill>
                  <a:schemeClr val="bg2"/>
                </a:solidFill>
                <a:highlight>
                  <a:srgbClr val="C0C0C0"/>
                </a:highlight>
                <a:ea typeface="+mn-lt"/>
                <a:cs typeface="+mn-lt"/>
              </a:rPr>
              <a:t>ROC_AUC_SCORE OF EACH ALGORITHM</a:t>
            </a:r>
            <a:endParaRPr lang="en-US" sz="2200" b="1" dirty="0">
              <a:solidFill>
                <a:schemeClr val="bg2"/>
              </a:solidFill>
              <a:highlight>
                <a:srgbClr val="C0C0C0"/>
              </a:highlight>
              <a:ea typeface="+mn-lt"/>
              <a:cs typeface="+mn-lt"/>
            </a:endParaRPr>
          </a:p>
          <a:p>
            <a:pPr marL="285750" indent="-285750">
              <a:buFont typeface="Arial" panose="020B0604020202020204"/>
              <a:buChar char="•"/>
            </a:pPr>
            <a:endParaRPr lang="en-US" sz="2200" b="1" dirty="0">
              <a:solidFill>
                <a:schemeClr val="bg2"/>
              </a:solidFill>
              <a:highlight>
                <a:srgbClr val="C0C0C0"/>
              </a:highlight>
            </a:endParaRPr>
          </a:p>
          <a:p>
            <a:pPr marL="285750" indent="-285750">
              <a:buFont typeface="Arial" panose="020B0604020202020204"/>
              <a:buChar char="•"/>
            </a:pPr>
            <a:r>
              <a:rPr lang="en-US" sz="2200" b="1" dirty="0">
                <a:solidFill>
                  <a:schemeClr val="bg2"/>
                </a:solidFill>
                <a:highlight>
                  <a:srgbClr val="C0C0C0"/>
                </a:highlight>
                <a:ea typeface="+mn-lt"/>
                <a:cs typeface="+mn-lt"/>
              </a:rPr>
              <a:t>CONFUSION MATRIX WITH PRECISION,RECALL AND F1_SCORE (classification report) OF EACH ONE</a:t>
            </a:r>
            <a:endParaRPr lang="en-US" sz="2200" b="1" dirty="0">
              <a:solidFill>
                <a:schemeClr val="bg2"/>
              </a:solidFill>
              <a:highlight>
                <a:srgbClr val="C0C0C0"/>
              </a:highlight>
              <a:ea typeface="+mn-lt"/>
              <a:cs typeface="+mn-lt"/>
            </a:endParaRPr>
          </a:p>
          <a:p>
            <a:pPr marL="285750" indent="-285750">
              <a:buFont typeface="Arial" panose="020B0604020202020204"/>
              <a:buChar char="•"/>
            </a:pPr>
            <a:endParaRPr lang="en-US" sz="2200" b="1" dirty="0">
              <a:solidFill>
                <a:schemeClr val="bg2"/>
              </a:solidFill>
              <a:highlight>
                <a:srgbClr val="C0C0C0"/>
              </a:highlight>
              <a:ea typeface="+mn-lt"/>
              <a:cs typeface="+mn-lt"/>
            </a:endParaRPr>
          </a:p>
          <a:p>
            <a:pPr marL="285750" indent="-285750">
              <a:buFont typeface="Arial" panose="020B0604020202020204"/>
              <a:buChar char="•"/>
            </a:pPr>
            <a:r>
              <a:rPr lang="en-US" sz="2200" b="1" dirty="0">
                <a:solidFill>
                  <a:schemeClr val="bg2"/>
                </a:solidFill>
                <a:highlight>
                  <a:srgbClr val="C0C0C0"/>
                </a:highlight>
                <a:ea typeface="+mn-lt"/>
                <a:cs typeface="+mn-lt"/>
              </a:rPr>
              <a:t>FINAL PREDICTION OF ROC_AUC_CURVE</a:t>
            </a:r>
            <a:endParaRPr lang="en-US" b="1" dirty="0">
              <a:solidFill>
                <a:schemeClr val="bg2"/>
              </a:solidFill>
              <a:highlight>
                <a:srgbClr val="C0C0C0"/>
              </a:highlight>
            </a:endParaRPr>
          </a:p>
          <a:p>
            <a:pPr algn="l"/>
            <a:endParaRPr lang="en-US" b="1" dirty="0">
              <a:highlight>
                <a:srgbClr val="C0C0C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190" y="4355465"/>
            <a:ext cx="4090035" cy="1591945"/>
          </a:xfrm>
        </p:spPr>
        <p:txBody>
          <a:bodyPr anchor="ctr">
            <a:normAutofit fontScale="90000"/>
          </a:bodyPr>
          <a:lstStyle/>
          <a:p>
            <a:pPr algn="ctr"/>
            <a:r>
              <a:rPr lang="en-US" dirty="0">
                <a:solidFill>
                  <a:schemeClr val="bg2"/>
                </a:solidFill>
                <a:effectLst>
                  <a:innerShdw blurRad="63500" dist="50800" dir="13500000">
                    <a:srgbClr val="000000">
                      <a:alpha val="50000"/>
                    </a:srgbClr>
                  </a:innerShdw>
                </a:effectLst>
              </a:rPr>
              <a:t>ALGORITHM MODELS</a:t>
            </a:r>
            <a:br>
              <a:rPr lang="en-US" dirty="0">
                <a:solidFill>
                  <a:schemeClr val="bg2"/>
                </a:solidFill>
                <a:effectLst>
                  <a:innerShdw blurRad="63500" dist="50800" dir="13500000">
                    <a:srgbClr val="000000">
                      <a:alpha val="50000"/>
                    </a:srgbClr>
                  </a:innerShdw>
                </a:effectLst>
              </a:rPr>
            </a:br>
            <a:r>
              <a:rPr lang="en-US" dirty="0">
                <a:solidFill>
                  <a:schemeClr val="bg2"/>
                </a:solidFill>
                <a:effectLst>
                  <a:innerShdw blurRad="63500" dist="50800" dir="13500000">
                    <a:srgbClr val="000000">
                      <a:alpha val="50000"/>
                    </a:srgbClr>
                  </a:innerShdw>
                </a:effectLst>
              </a:rPr>
              <a:t> LIBRARY FUNCTION</a:t>
            </a:r>
            <a:endParaRPr lang="en-US" dirty="0">
              <a:solidFill>
                <a:schemeClr val="bg2"/>
              </a:solidFill>
              <a:effectLst>
                <a:innerShdw blurRad="63500" dist="50800" dir="13500000">
                  <a:srgbClr val="000000">
                    <a:alpha val="50000"/>
                  </a:srgbClr>
                </a:innerShdw>
              </a:effectLst>
            </a:endParaRPr>
          </a:p>
        </p:txBody>
      </p:sp>
      <p:graphicFrame>
        <p:nvGraphicFramePr>
          <p:cNvPr id="5" name="Content Placeholder 2"/>
          <p:cNvGraphicFramePr>
            <a:graphicFrameLocks noGrp="1"/>
          </p:cNvGraphicFramePr>
          <p:nvPr>
            <p:ph sz="half" idx="1"/>
          </p:nvPr>
        </p:nvGraphicFramePr>
        <p:xfrm>
          <a:off x="5692775" y="425450"/>
          <a:ext cx="5240020" cy="33439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7" name="Title 1"/>
          <p:cNvSpPr txBox="1"/>
          <p:nvPr/>
        </p:nvSpPr>
        <p:spPr>
          <a:xfrm>
            <a:off x="-63258" y="425571"/>
            <a:ext cx="5003317" cy="1682152"/>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solidFill>
                <a:effectLst>
                  <a:innerShdw blurRad="63500" dist="50800" dir="13500000">
                    <a:srgbClr val="000000">
                      <a:alpha val="50000"/>
                    </a:srgbClr>
                  </a:innerShdw>
                </a:effectLst>
              </a:rPr>
              <a:t>ALGORITHM MODELS</a:t>
            </a:r>
            <a:endParaRPr lang="en-US" dirty="0">
              <a:solidFill>
                <a:schemeClr val="bg2"/>
              </a:solidFill>
              <a:effectLst>
                <a:innerShdw blurRad="63500" dist="50800" dir="13500000">
                  <a:srgbClr val="000000">
                    <a:alpha val="50000"/>
                  </a:srgbClr>
                </a:innerShdw>
              </a:effectLst>
            </a:endParaRPr>
          </a:p>
        </p:txBody>
      </p:sp>
      <p:sp>
        <p:nvSpPr>
          <p:cNvPr id="80" name="Arrow: Right 79"/>
          <p:cNvSpPr/>
          <p:nvPr/>
        </p:nvSpPr>
        <p:spPr>
          <a:xfrm>
            <a:off x="4629136" y="1001326"/>
            <a:ext cx="1782791" cy="531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92"/>
          <p:cNvSpPr/>
          <p:nvPr/>
        </p:nvSpPr>
        <p:spPr>
          <a:xfrm>
            <a:off x="4628992" y="4907522"/>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p:cNvGraphicFramePr/>
          <p:nvPr>
            <p:ph sz="half" idx="2"/>
          </p:nvPr>
        </p:nvGraphicFramePr>
        <p:xfrm>
          <a:off x="5873750" y="4355465"/>
          <a:ext cx="4878070" cy="1591945"/>
        </p:xfrm>
        <a:graphic>
          <a:graphicData uri="http://schemas.openxmlformats.org/presentationml/2006/ole">
            <mc:AlternateContent xmlns:mc="http://schemas.openxmlformats.org/markup-compatibility/2006">
              <mc:Choice xmlns:v="urn:schemas-microsoft-com:vml" Requires="v">
                <p:oleObj spid="_x0000_s9" name="" r:id="rId6" imgW="4029075" imgH="1057275" progId="Paint.Picture">
                  <p:embed/>
                </p:oleObj>
              </mc:Choice>
              <mc:Fallback>
                <p:oleObj name="" r:id="rId6" imgW="4029075" imgH="1057275" progId="Paint.Picture">
                  <p:embed/>
                  <p:pic>
                    <p:nvPicPr>
                      <p:cNvPr id="0" name="Picture 4"/>
                      <p:cNvPicPr/>
                      <p:nvPr/>
                    </p:nvPicPr>
                    <p:blipFill>
                      <a:blip r:embed="rId7"/>
                      <a:stretch>
                        <a:fillRect/>
                      </a:stretch>
                    </p:blipFill>
                    <p:spPr>
                      <a:xfrm>
                        <a:off x="5873750" y="4355465"/>
                        <a:ext cx="4878070" cy="1591945"/>
                      </a:xfrm>
                      <a:prstGeom prst="rect">
                        <a:avLst/>
                      </a:prstGeom>
                      <a:ln>
                        <a:solidFill>
                          <a:schemeClr val="bg1"/>
                        </a:solidFill>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9144000" cy="1263649"/>
          </a:xfrm>
        </p:spPr>
        <p:txBody>
          <a:bodyPr/>
          <a:lstStyle/>
          <a:p>
            <a:r>
              <a:rPr lang="en-US" dirty="0">
                <a:solidFill>
                  <a:schemeClr val="bg1"/>
                </a:solidFill>
              </a:rPr>
              <a:t>ABOUT CONFUSION MATRIX</a:t>
            </a:r>
            <a:endParaRPr lang="en-IN" dirty="0">
              <a:solidFill>
                <a:schemeClr val="bg1"/>
              </a:solidFill>
            </a:endParaRPr>
          </a:p>
        </p:txBody>
      </p:sp>
      <p:sp>
        <p:nvSpPr>
          <p:cNvPr id="3" name="Content Placeholder 2"/>
          <p:cNvSpPr>
            <a:spLocks noGrp="1"/>
          </p:cNvSpPr>
          <p:nvPr>
            <p:ph idx="1"/>
          </p:nvPr>
        </p:nvSpPr>
        <p:spPr>
          <a:xfrm>
            <a:off x="762000" y="1933575"/>
            <a:ext cx="10668000" cy="4162425"/>
          </a:xfrm>
        </p:spPr>
        <p:txBody>
          <a:bodyPr>
            <a:normAutofit/>
          </a:bodyPr>
          <a:lstStyle/>
          <a:p>
            <a:r>
              <a:rPr lang="en-US" b="1" dirty="0">
                <a:solidFill>
                  <a:schemeClr val="bg1"/>
                </a:solidFill>
              </a:rPr>
              <a:t> When we get the data, after data cleaning, pre-processing and wrangling, the first step we do is to feed it to an outstanding model and of course, get output in probabilities. </a:t>
            </a:r>
            <a:r>
              <a:rPr lang="en-US" b="1" u="sng" dirty="0">
                <a:solidFill>
                  <a:schemeClr val="bg1"/>
                </a:solidFill>
                <a:effectLst>
                  <a:outerShdw blurRad="38100" dist="38100" dir="2700000" algn="tl">
                    <a:srgbClr val="000000">
                      <a:alpha val="43137"/>
                    </a:srgbClr>
                  </a:outerShdw>
                </a:effectLst>
              </a:rPr>
              <a:t>But hold on! How in the hell can we measure the effectiveness of our model.  Better the effectiveness, better the performance and that’s exactly what we want. </a:t>
            </a:r>
            <a:r>
              <a:rPr lang="en-US" b="1" dirty="0">
                <a:solidFill>
                  <a:schemeClr val="bg1"/>
                </a:solidFill>
              </a:rPr>
              <a:t>And it is where the Confusion matrix comes into the limelight. </a:t>
            </a:r>
            <a:endParaRPr lang="en-US" b="1" dirty="0">
              <a:solidFill>
                <a:schemeClr val="bg1"/>
              </a:solidFill>
            </a:endParaRPr>
          </a:p>
          <a:p>
            <a:pPr marL="0" indent="0" algn="ctr">
              <a:buNone/>
            </a:pPr>
            <a:r>
              <a:rPr lang="en-US" sz="3200" b="1" dirty="0">
                <a:solidFill>
                  <a:schemeClr val="bg1"/>
                </a:solidFill>
              </a:rPr>
              <a:t>	</a:t>
            </a:r>
            <a:endParaRPr lang="en-US" sz="3200" b="1" dirty="0">
              <a:solidFill>
                <a:schemeClr val="bg1"/>
              </a:solidFill>
            </a:endParaRPr>
          </a:p>
          <a:p>
            <a:pPr marL="0" indent="0" algn="ctr">
              <a:buNone/>
            </a:pPr>
            <a:r>
              <a:rPr lang="en-US" sz="3200" b="1" dirty="0">
                <a:solidFill>
                  <a:schemeClr val="bg1"/>
                </a:solidFill>
              </a:rPr>
              <a:t>“Confusion Matrix is </a:t>
            </a:r>
            <a:r>
              <a:rPr lang="en-US" sz="3200" b="1" u="sng" dirty="0">
                <a:solidFill>
                  <a:schemeClr val="bg1"/>
                </a:solidFill>
              </a:rPr>
              <a:t>a performance measurement for </a:t>
            </a:r>
            <a:r>
              <a:rPr lang="en-US" sz="3200" b="1" dirty="0">
                <a:solidFill>
                  <a:schemeClr val="bg1"/>
                </a:solidFill>
              </a:rPr>
              <a:t>machine learning classification”</a:t>
            </a:r>
            <a:endParaRPr lang="en-IN"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2100" y="546100"/>
            <a:ext cx="4784090" cy="1263650"/>
          </a:xfrm>
        </p:spPr>
        <p:txBody>
          <a:bodyPr>
            <a:normAutofit fontScale="90000"/>
          </a:bodyPr>
          <a:lstStyle/>
          <a:p>
            <a:pPr algn="ctr"/>
            <a:r>
              <a:rPr lang="en-US" sz="2800">
                <a:solidFill>
                  <a:schemeClr val="bg2"/>
                </a:solidFill>
                <a:effectLst>
                  <a:innerShdw blurRad="63500" dist="50800" dir="13500000">
                    <a:srgbClr val="000000">
                      <a:alpha val="50000"/>
                    </a:srgbClr>
                  </a:innerShdw>
                </a:effectLst>
                <a:ea typeface="+mj-lt"/>
                <a:cs typeface="+mj-lt"/>
              </a:rPr>
              <a:t>LOGISTIC REGRESSION </a:t>
            </a:r>
            <a:br>
              <a:rPr lang="en-US" sz="2800">
                <a:solidFill>
                  <a:schemeClr val="bg2"/>
                </a:solidFill>
                <a:effectLst>
                  <a:innerShdw blurRad="63500" dist="50800" dir="13500000">
                    <a:srgbClr val="000000">
                      <a:alpha val="50000"/>
                    </a:srgbClr>
                  </a:innerShdw>
                </a:effectLst>
                <a:ea typeface="+mj-lt"/>
                <a:cs typeface="+mj-lt"/>
              </a:rPr>
            </a:br>
            <a:r>
              <a:rPr lang="en-US" sz="2800">
                <a:solidFill>
                  <a:schemeClr val="bg2"/>
                </a:solidFill>
                <a:effectLst>
                  <a:innerShdw blurRad="63500" dist="50800" dir="13500000">
                    <a:srgbClr val="000000">
                      <a:alpha val="50000"/>
                    </a:srgbClr>
                  </a:innerShdw>
                </a:effectLst>
                <a:ea typeface="+mj-lt"/>
                <a:cs typeface="+mj-lt"/>
              </a:rPr>
              <a:t>CONFUSION MATRIX</a:t>
            </a:r>
            <a:br>
              <a:rPr lang="en-US" sz="2800">
                <a:solidFill>
                  <a:schemeClr val="bg2"/>
                </a:solidFill>
                <a:effectLst>
                  <a:innerShdw blurRad="63500" dist="50800" dir="13500000">
                    <a:srgbClr val="000000">
                      <a:alpha val="50000"/>
                    </a:srgbClr>
                  </a:innerShdw>
                </a:effectLst>
                <a:ea typeface="+mj-lt"/>
                <a:cs typeface="+mj-lt"/>
              </a:rPr>
            </a:br>
            <a:r>
              <a:rPr lang="en-US" sz="2800">
                <a:solidFill>
                  <a:schemeClr val="bg2"/>
                </a:solidFill>
                <a:effectLst>
                  <a:innerShdw blurRad="63500" dist="50800" dir="13500000">
                    <a:srgbClr val="000000">
                      <a:alpha val="50000"/>
                    </a:srgbClr>
                  </a:innerShdw>
                </a:effectLst>
                <a:ea typeface="+mj-lt"/>
                <a:cs typeface="+mj-lt"/>
              </a:rPr>
              <a:t> AND</a:t>
            </a:r>
            <a:br>
              <a:rPr lang="en-US" sz="2800">
                <a:solidFill>
                  <a:schemeClr val="bg2"/>
                </a:solidFill>
                <a:effectLst>
                  <a:innerShdw blurRad="63500" dist="50800" dir="13500000">
                    <a:srgbClr val="000000">
                      <a:alpha val="50000"/>
                    </a:srgbClr>
                  </a:innerShdw>
                </a:effectLst>
                <a:ea typeface="+mj-lt"/>
                <a:cs typeface="+mj-lt"/>
              </a:rPr>
            </a:br>
            <a:r>
              <a:rPr lang="en-US" sz="2800">
                <a:solidFill>
                  <a:schemeClr val="bg2"/>
                </a:solidFill>
                <a:effectLst>
                  <a:innerShdw blurRad="63500" dist="50800" dir="13500000">
                    <a:srgbClr val="000000">
                      <a:alpha val="50000"/>
                    </a:srgbClr>
                  </a:innerShdw>
                </a:effectLst>
                <a:ea typeface="+mj-lt"/>
                <a:cs typeface="+mj-lt"/>
              </a:rPr>
              <a:t> CLASSIFICATION REPORT</a:t>
            </a:r>
            <a:endParaRPr lang="en-US" sz="2800">
              <a:solidFill>
                <a:schemeClr val="bg2"/>
              </a:solidFill>
              <a:effectLst>
                <a:innerShdw blurRad="63500" dist="50800" dir="13500000">
                  <a:srgbClr val="000000">
                    <a:alpha val="50000"/>
                  </a:srgbClr>
                </a:innerShdw>
              </a:effectLst>
              <a:ea typeface="+mj-lt"/>
              <a:cs typeface="+mj-lt"/>
            </a:endParaRPr>
          </a:p>
          <a:p>
            <a:endParaRPr lang="en-US" sz="2800">
              <a:solidFill>
                <a:schemeClr val="bg2"/>
              </a:solidFill>
              <a:effectLst>
                <a:innerShdw blurRad="63500" dist="50800" dir="13500000">
                  <a:srgbClr val="000000">
                    <a:alpha val="50000"/>
                  </a:srgbClr>
                </a:innerShdw>
              </a:effectLst>
              <a:ea typeface="+mj-lt"/>
              <a:cs typeface="+mj-lt"/>
            </a:endParaRPr>
          </a:p>
        </p:txBody>
      </p:sp>
      <p:sp>
        <p:nvSpPr>
          <p:cNvPr id="3" name="Content Placeholder 2"/>
          <p:cNvSpPr>
            <a:spLocks noGrp="1"/>
          </p:cNvSpPr>
          <p:nvPr>
            <p:ph idx="1"/>
          </p:nvPr>
        </p:nvSpPr>
        <p:spPr>
          <a:xfrm>
            <a:off x="5218981" y="546339"/>
            <a:ext cx="6096000" cy="1556592"/>
          </a:xfrm>
        </p:spPr>
        <p:txBody>
          <a:bodyPr vert="horz" lIns="91440" tIns="45720" rIns="91440" bIns="45720" rtlCol="0" anchor="t">
            <a:noAutofit/>
          </a:bodyPr>
          <a:lstStyle/>
          <a:p>
            <a:r>
              <a:rPr lang="en-US" sz="1800" b="1" dirty="0">
                <a:solidFill>
                  <a:schemeClr val="bg1"/>
                </a:solidFill>
                <a:ea typeface="+mn-lt"/>
                <a:cs typeface="+mn-lt"/>
              </a:rPr>
              <a:t>Logistic regression is a type of regression analysis in statistics used for prediction of outcome of a categorical dependent variable from a set of predictor or independent variables. In logistic regression the dependent variable is always binary. Logistic regression is mainly used to for prediction and also calculating the probability of success.</a:t>
            </a:r>
            <a:endParaRPr lang="en-US" sz="1800" b="1" dirty="0">
              <a:solidFill>
                <a:schemeClr val="bg1"/>
              </a:solidFill>
              <a:ea typeface="+mn-lt"/>
              <a:cs typeface="+mn-lt"/>
            </a:endParaRPr>
          </a:p>
          <a:p>
            <a:r>
              <a:rPr lang="en-US" sz="1800" b="1" dirty="0">
                <a:solidFill>
                  <a:schemeClr val="bg1"/>
                </a:solidFill>
                <a:highlight>
                  <a:srgbClr val="FFFF00"/>
                </a:highlight>
              </a:rPr>
              <a:t>ACCURACY SCORE: 85.71%</a:t>
            </a:r>
            <a:endParaRPr lang="en-US" sz="1800" b="1">
              <a:solidFill>
                <a:schemeClr val="bg1"/>
              </a:solidFill>
              <a:highlight>
                <a:srgbClr val="FFFF00"/>
              </a:highlight>
            </a:endParaRPr>
          </a:p>
        </p:txBody>
      </p:sp>
      <p:sp>
        <p:nvSpPr>
          <p:cNvPr id="12" name="Freeform: Shape 11"/>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Object 3"/>
          <p:cNvGraphicFramePr/>
          <p:nvPr/>
        </p:nvGraphicFramePr>
        <p:xfrm>
          <a:off x="203200" y="2435225"/>
          <a:ext cx="5239385" cy="4067810"/>
        </p:xfrm>
        <a:graphic>
          <a:graphicData uri="http://schemas.openxmlformats.org/presentationml/2006/ole">
            <mc:AlternateContent xmlns:mc="http://schemas.openxmlformats.org/markup-compatibility/2006">
              <mc:Choice xmlns:v="urn:schemas-microsoft-com:vml" Requires="v">
                <p:oleObj spid="_x0000_s5" name="" r:id="rId1" imgW="5457825" imgH="4791075" progId="Paint.Picture">
                  <p:embed/>
                </p:oleObj>
              </mc:Choice>
              <mc:Fallback>
                <p:oleObj name="" r:id="rId1" imgW="5457825" imgH="4791075" progId="Paint.Picture">
                  <p:embed/>
                  <p:pic>
                    <p:nvPicPr>
                      <p:cNvPr id="0" name="Picture 4"/>
                      <p:cNvPicPr/>
                      <p:nvPr/>
                    </p:nvPicPr>
                    <p:blipFill>
                      <a:blip r:embed="rId2"/>
                      <a:stretch>
                        <a:fillRect/>
                      </a:stretch>
                    </p:blipFill>
                    <p:spPr>
                      <a:xfrm>
                        <a:off x="203200" y="2435225"/>
                        <a:ext cx="5239385" cy="4067810"/>
                      </a:xfrm>
                      <a:prstGeom prst="rect">
                        <a:avLst/>
                      </a:prstGeom>
                      <a:ln w="38100">
                        <a:solidFill>
                          <a:schemeClr val="bg1"/>
                        </a:solidFill>
                      </a:ln>
                    </p:spPr>
                  </p:pic>
                </p:oleObj>
              </mc:Fallback>
            </mc:AlternateContent>
          </a:graphicData>
        </a:graphic>
      </p:graphicFrame>
      <p:graphicFrame>
        <p:nvGraphicFramePr>
          <p:cNvPr id="8" name="Object 7"/>
          <p:cNvGraphicFramePr/>
          <p:nvPr/>
        </p:nvGraphicFramePr>
        <p:xfrm>
          <a:off x="6097270" y="3014345"/>
          <a:ext cx="4518025" cy="3575050"/>
        </p:xfrm>
        <a:graphic>
          <a:graphicData uri="http://schemas.openxmlformats.org/presentationml/2006/ole">
            <mc:AlternateContent xmlns:mc="http://schemas.openxmlformats.org/markup-compatibility/2006">
              <mc:Choice xmlns:v="urn:schemas-microsoft-com:vml" Requires="v">
                <p:oleObj spid="_x0000_s9" name="" r:id="rId3" imgW="4514850" imgH="3571875" progId="Paint.Picture">
                  <p:embed/>
                </p:oleObj>
              </mc:Choice>
              <mc:Fallback>
                <p:oleObj name="" r:id="rId3" imgW="4514850" imgH="3571875" progId="Paint.Picture">
                  <p:embed/>
                  <p:pic>
                    <p:nvPicPr>
                      <p:cNvPr id="0" name="Picture 8"/>
                      <p:cNvPicPr/>
                      <p:nvPr/>
                    </p:nvPicPr>
                    <p:blipFill>
                      <a:blip r:embed="rId4"/>
                      <a:stretch>
                        <a:fillRect/>
                      </a:stretch>
                    </p:blipFill>
                    <p:spPr>
                      <a:xfrm>
                        <a:off x="6097270" y="3014345"/>
                        <a:ext cx="4518025" cy="3575050"/>
                      </a:xfrm>
                      <a:prstGeom prst="rect">
                        <a:avLst/>
                      </a:prstGeom>
                      <a:ln w="38100">
                        <a:solidFill>
                          <a:schemeClr val="bg1"/>
                        </a:solidFill>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340" y="762000"/>
            <a:ext cx="9144000" cy="1263649"/>
          </a:xfrm>
        </p:spPr>
        <p:txBody>
          <a:bodyPr/>
          <a:lstStyle/>
          <a:p>
            <a:pPr algn="ctr"/>
            <a:r>
              <a:rPr lang="en-US">
                <a:solidFill>
                  <a:schemeClr val="bg1"/>
                </a:solidFill>
                <a:effectLst>
                  <a:outerShdw blurRad="38100" dist="38100" dir="2700000" algn="tl">
                    <a:srgbClr val="000000">
                      <a:alpha val="43137"/>
                    </a:srgbClr>
                  </a:outerShdw>
                </a:effectLst>
              </a:rPr>
              <a:t>ABSTRACT</a:t>
            </a:r>
            <a:endParaRPr lang="en-US">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62000" y="2070339"/>
            <a:ext cx="10668000" cy="3680604"/>
          </a:xfrm>
        </p:spPr>
        <p:txBody>
          <a:bodyPr vert="horz" lIns="91440" tIns="45720" rIns="91440" bIns="45720" rtlCol="0" anchor="t">
            <a:normAutofit/>
          </a:bodyPr>
          <a:lstStyle/>
          <a:p>
            <a:r>
              <a:rPr lang="en-US" b="1">
                <a:solidFill>
                  <a:schemeClr val="bg1"/>
                </a:solidFill>
                <a:ea typeface="+mn-lt"/>
                <a:cs typeface="+mn-lt"/>
              </a:rPr>
              <a:t>The Heart Disease is the most prominent one among the causes of human  deaths across the globe. </a:t>
            </a:r>
            <a:endParaRPr lang="en-US" b="1">
              <a:solidFill>
                <a:schemeClr val="bg1"/>
              </a:solidFill>
              <a:ea typeface="+mn-lt"/>
              <a:cs typeface="+mn-lt"/>
            </a:endParaRPr>
          </a:p>
          <a:p>
            <a:r>
              <a:rPr lang="en-US" b="1">
                <a:solidFill>
                  <a:schemeClr val="bg1"/>
                </a:solidFill>
                <a:ea typeface="+mn-lt"/>
                <a:cs typeface="+mn-lt"/>
              </a:rPr>
              <a:t>The public health care organizations are collecting a  large amount of data that include some hidden information, which may be useful for making effective decisions.</a:t>
            </a:r>
            <a:endParaRPr lang="en-US" b="1" dirty="0">
              <a:solidFill>
                <a:schemeClr val="bg1"/>
              </a:solidFill>
              <a:ea typeface="+mn-lt"/>
              <a:cs typeface="+mn-lt"/>
            </a:endParaRPr>
          </a:p>
          <a:p>
            <a:r>
              <a:rPr lang="en-US" b="1" dirty="0">
                <a:solidFill>
                  <a:schemeClr val="bg1"/>
                </a:solidFill>
                <a:ea typeface="+mn-lt"/>
                <a:cs typeface="+mn-lt"/>
              </a:rPr>
              <a:t> </a:t>
            </a:r>
            <a:r>
              <a:rPr lang="en-US" b="1">
                <a:solidFill>
                  <a:schemeClr val="bg1"/>
                </a:solidFill>
                <a:ea typeface="+mn-lt"/>
                <a:cs typeface="+mn-lt"/>
              </a:rPr>
              <a:t>In order to achieve the feasible results and to take the consecutive decisions by analyzing the clinical data in the interest of predicting and diagnosing the Heart Diseases.</a:t>
            </a:r>
            <a:endParaRPr lang="en-US" b="1">
              <a:solidFill>
                <a:schemeClr val="bg1"/>
              </a:solidFill>
              <a:ea typeface="+mn-lt"/>
              <a:cs typeface="+mn-lt"/>
            </a:endParaRPr>
          </a:p>
          <a:p>
            <a:endParaRPr lang="en-US" b="1" dirty="0">
              <a:solidFill>
                <a:schemeClr val="bg1"/>
              </a:solidFill>
            </a:endParaRPr>
          </a:p>
          <a:p>
            <a:endParaRPr lang="en-US"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9380" y="354330"/>
            <a:ext cx="4996815" cy="1263650"/>
          </a:xfrm>
        </p:spPr>
        <p:txBody>
          <a:bodyPr>
            <a:normAutofit fontScale="90000"/>
          </a:bodyPr>
          <a:lstStyle/>
          <a:p>
            <a:pPr algn="ctr"/>
            <a:r>
              <a:rPr lang="en-US" sz="2800" dirty="0">
                <a:solidFill>
                  <a:schemeClr val="bg2"/>
                </a:solidFill>
                <a:effectLst>
                  <a:innerShdw blurRad="63500" dist="50800" dir="13500000">
                    <a:srgbClr val="000000">
                      <a:alpha val="50000"/>
                    </a:srgbClr>
                  </a:innerShdw>
                </a:effectLst>
                <a:ea typeface="+mj-lt"/>
                <a:cs typeface="+mj-lt"/>
              </a:rPr>
              <a:t>KNN ALGORITHM </a:t>
            </a:r>
            <a:br>
              <a:rPr lang="en-US" sz="2800" dirty="0">
                <a:solidFill>
                  <a:schemeClr val="bg2"/>
                </a:solidFill>
                <a:effectLst>
                  <a:innerShdw blurRad="63500" dist="50800" dir="13500000">
                    <a:srgbClr val="000000">
                      <a:alpha val="50000"/>
                    </a:srgbClr>
                  </a:innerShdw>
                </a:effectLst>
                <a:ea typeface="+mj-lt"/>
                <a:cs typeface="+mj-lt"/>
              </a:rPr>
            </a:br>
            <a:r>
              <a:rPr lang="en-US" sz="2800" dirty="0">
                <a:solidFill>
                  <a:schemeClr val="bg2"/>
                </a:solidFill>
                <a:effectLst>
                  <a:innerShdw blurRad="63500" dist="50800" dir="13500000">
                    <a:srgbClr val="000000">
                      <a:alpha val="50000"/>
                    </a:srgbClr>
                  </a:innerShdw>
                </a:effectLst>
                <a:ea typeface="+mj-lt"/>
                <a:cs typeface="+mj-lt"/>
              </a:rPr>
              <a:t>CONFUSION MATRIX </a:t>
            </a:r>
            <a:br>
              <a:rPr lang="en-US" sz="2800" dirty="0">
                <a:solidFill>
                  <a:schemeClr val="bg2"/>
                </a:solidFill>
                <a:effectLst>
                  <a:innerShdw blurRad="63500" dist="50800" dir="13500000">
                    <a:srgbClr val="000000">
                      <a:alpha val="50000"/>
                    </a:srgbClr>
                  </a:innerShdw>
                </a:effectLst>
                <a:ea typeface="+mj-lt"/>
                <a:cs typeface="+mj-lt"/>
              </a:rPr>
            </a:br>
            <a:r>
              <a:rPr lang="en-US" sz="2800" dirty="0">
                <a:solidFill>
                  <a:schemeClr val="bg2"/>
                </a:solidFill>
                <a:effectLst>
                  <a:innerShdw blurRad="63500" dist="50800" dir="13500000">
                    <a:srgbClr val="000000">
                      <a:alpha val="50000"/>
                    </a:srgbClr>
                  </a:innerShdw>
                </a:effectLst>
                <a:ea typeface="+mj-lt"/>
                <a:cs typeface="+mj-lt"/>
              </a:rPr>
              <a:t>AND</a:t>
            </a:r>
            <a:br>
              <a:rPr lang="en-US" sz="2800" dirty="0">
                <a:solidFill>
                  <a:schemeClr val="bg2"/>
                </a:solidFill>
                <a:effectLst>
                  <a:innerShdw blurRad="63500" dist="50800" dir="13500000">
                    <a:srgbClr val="000000">
                      <a:alpha val="50000"/>
                    </a:srgbClr>
                  </a:innerShdw>
                </a:effectLst>
                <a:ea typeface="+mj-lt"/>
                <a:cs typeface="+mj-lt"/>
              </a:rPr>
            </a:br>
            <a:r>
              <a:rPr lang="en-US" sz="2800" dirty="0">
                <a:solidFill>
                  <a:schemeClr val="bg2"/>
                </a:solidFill>
                <a:effectLst>
                  <a:innerShdw blurRad="63500" dist="50800" dir="13500000">
                    <a:srgbClr val="000000">
                      <a:alpha val="50000"/>
                    </a:srgbClr>
                  </a:innerShdw>
                </a:effectLst>
                <a:ea typeface="+mj-lt"/>
                <a:cs typeface="+mj-lt"/>
              </a:rPr>
              <a:t> CLASSIFICATION REPORT</a:t>
            </a:r>
            <a:endParaRPr lang="en-US" sz="2800" dirty="0">
              <a:solidFill>
                <a:schemeClr val="bg2"/>
              </a:solidFill>
              <a:effectLst>
                <a:innerShdw blurRad="63500" dist="50800" dir="13500000">
                  <a:srgbClr val="000000">
                    <a:alpha val="50000"/>
                  </a:srgbClr>
                </a:innerShdw>
              </a:effectLst>
              <a:ea typeface="+mj-lt"/>
              <a:cs typeface="+mj-lt"/>
            </a:endParaRPr>
          </a:p>
          <a:p>
            <a:pPr algn="ctr"/>
            <a:endParaRPr lang="en-US" sz="2800" dirty="0">
              <a:solidFill>
                <a:schemeClr val="bg2"/>
              </a:solidFill>
              <a:effectLst>
                <a:innerShdw blurRad="63500" dist="50800" dir="13500000">
                  <a:srgbClr val="000000">
                    <a:alpha val="50000"/>
                  </a:srgbClr>
                </a:innerShdw>
              </a:effectLst>
              <a:ea typeface="+mj-lt"/>
              <a:cs typeface="+mj-lt"/>
            </a:endParaRPr>
          </a:p>
        </p:txBody>
      </p:sp>
      <p:sp>
        <p:nvSpPr>
          <p:cNvPr id="3" name="Content Placeholder 2"/>
          <p:cNvSpPr>
            <a:spLocks noGrp="1"/>
          </p:cNvSpPr>
          <p:nvPr>
            <p:ph idx="1"/>
          </p:nvPr>
        </p:nvSpPr>
        <p:spPr>
          <a:xfrm>
            <a:off x="5218981" y="546339"/>
            <a:ext cx="6096000" cy="1556592"/>
          </a:xfrm>
        </p:spPr>
        <p:txBody>
          <a:bodyPr vert="horz" lIns="91440" tIns="45720" rIns="91440" bIns="45720" rtlCol="0" anchor="t">
            <a:noAutofit/>
          </a:bodyPr>
          <a:lstStyle/>
          <a:p>
            <a:r>
              <a:rPr lang="en-US" sz="1800" b="1" dirty="0">
                <a:solidFill>
                  <a:schemeClr val="bg2"/>
                </a:solidFill>
                <a:effectLst>
                  <a:innerShdw blurRad="63500" dist="50800" dir="13500000">
                    <a:srgbClr val="000000">
                      <a:alpha val="50000"/>
                    </a:srgbClr>
                  </a:innerShdw>
                </a:effectLst>
                <a:ea typeface="+mn-lt"/>
                <a:cs typeface="+mn-lt"/>
              </a:rPr>
              <a:t>K-NN is a non-parametric algorithm, which means it does not make any assumption on underlying data.</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ea typeface="+mn-lt"/>
                <a:cs typeface="+mn-lt"/>
              </a:rPr>
              <a:t>It is also called a lazy learner algorithm because it does not learn from the training set immediately instead it stores the dataset and at the time of classification, it performs an action on the dataset.</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ea typeface="+mn-lt"/>
                <a:cs typeface="+mn-lt"/>
              </a:rPr>
              <a:t>KNN algorithm at the training phase just stores the dataset and when it gets new data, then it classifies that data into a category that is much similar to the new data. </a:t>
            </a:r>
            <a:endParaRPr lang="en-US"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1"/>
                </a:solidFill>
                <a:highlight>
                  <a:srgbClr val="FFFF00"/>
                </a:highlight>
              </a:rPr>
              <a:t>ACCURACY SCORE: 82.42%</a:t>
            </a:r>
            <a:endParaRPr lang="en-US" sz="1800" b="1">
              <a:solidFill>
                <a:schemeClr val="bg1"/>
              </a:solidFill>
              <a:highlight>
                <a:srgbClr val="FFFF00"/>
              </a:highlight>
            </a:endParaRPr>
          </a:p>
        </p:txBody>
      </p:sp>
      <p:sp>
        <p:nvSpPr>
          <p:cNvPr id="12" name="Freeform: Shape 11"/>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1">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Object 5"/>
          <p:cNvGraphicFramePr/>
          <p:nvPr/>
        </p:nvGraphicFramePr>
        <p:xfrm>
          <a:off x="119380" y="2102485"/>
          <a:ext cx="5099685" cy="4499610"/>
        </p:xfrm>
        <a:graphic>
          <a:graphicData uri="http://schemas.openxmlformats.org/presentationml/2006/ole">
            <mc:AlternateContent xmlns:mc="http://schemas.openxmlformats.org/markup-compatibility/2006">
              <mc:Choice xmlns:v="urn:schemas-microsoft-com:vml" Requires="v">
                <p:oleObj spid="_x0000_s7" name="" r:id="rId2" imgW="5095875" imgH="4762500" progId="Paint.Picture">
                  <p:embed/>
                </p:oleObj>
              </mc:Choice>
              <mc:Fallback>
                <p:oleObj name="" r:id="rId2" imgW="5095875" imgH="4762500" progId="Paint.Picture">
                  <p:embed/>
                  <p:pic>
                    <p:nvPicPr>
                      <p:cNvPr id="0" name="Picture 6"/>
                      <p:cNvPicPr/>
                      <p:nvPr/>
                    </p:nvPicPr>
                    <p:blipFill>
                      <a:blip r:embed="rId3"/>
                      <a:stretch>
                        <a:fillRect/>
                      </a:stretch>
                    </p:blipFill>
                    <p:spPr>
                      <a:xfrm>
                        <a:off x="119380" y="2102485"/>
                        <a:ext cx="5099685" cy="4499610"/>
                      </a:xfrm>
                      <a:prstGeom prst="rect">
                        <a:avLst/>
                      </a:prstGeom>
                      <a:ln w="38100">
                        <a:solidFill>
                          <a:schemeClr val="bg1"/>
                        </a:solidFill>
                      </a:ln>
                    </p:spPr>
                  </p:pic>
                </p:oleObj>
              </mc:Fallback>
            </mc:AlternateContent>
          </a:graphicData>
        </a:graphic>
      </p:graphicFrame>
      <p:graphicFrame>
        <p:nvGraphicFramePr>
          <p:cNvPr id="8" name="Object 7"/>
          <p:cNvGraphicFramePr/>
          <p:nvPr/>
        </p:nvGraphicFramePr>
        <p:xfrm>
          <a:off x="6657340" y="3766820"/>
          <a:ext cx="4071620" cy="2972435"/>
        </p:xfrm>
        <a:graphic>
          <a:graphicData uri="http://schemas.openxmlformats.org/presentationml/2006/ole">
            <mc:AlternateContent xmlns:mc="http://schemas.openxmlformats.org/markup-compatibility/2006">
              <mc:Choice xmlns:v="urn:schemas-microsoft-com:vml" Requires="v">
                <p:oleObj spid="_x0000_s9" name="" r:id="rId4" imgW="4276725" imgH="3400425" progId="Paint.Picture">
                  <p:embed/>
                </p:oleObj>
              </mc:Choice>
              <mc:Fallback>
                <p:oleObj name="" r:id="rId4" imgW="4276725" imgH="3400425" progId="Paint.Picture">
                  <p:embed/>
                  <p:pic>
                    <p:nvPicPr>
                      <p:cNvPr id="0" name="Picture 8"/>
                      <p:cNvPicPr/>
                      <p:nvPr/>
                    </p:nvPicPr>
                    <p:blipFill>
                      <a:blip r:embed="rId5"/>
                      <a:stretch>
                        <a:fillRect/>
                      </a:stretch>
                    </p:blipFill>
                    <p:spPr>
                      <a:xfrm>
                        <a:off x="6657340" y="3766820"/>
                        <a:ext cx="4071620" cy="2972435"/>
                      </a:xfrm>
                      <a:prstGeom prst="rect">
                        <a:avLst/>
                      </a:prstGeom>
                      <a:ln w="38100">
                        <a:solidFill>
                          <a:schemeClr val="bg1"/>
                        </a:solidFill>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3195" y="445770"/>
            <a:ext cx="4885055" cy="1263650"/>
          </a:xfrm>
        </p:spPr>
        <p:txBody>
          <a:bodyPr>
            <a:normAutofit fontScale="90000"/>
          </a:bodyPr>
          <a:lstStyle/>
          <a:p>
            <a:pPr algn="ctr"/>
            <a:r>
              <a:rPr lang="en-US" sz="2800" dirty="0">
                <a:solidFill>
                  <a:schemeClr val="bg2"/>
                </a:solidFill>
                <a:effectLst>
                  <a:innerShdw blurRad="63500" dist="50800" dir="13500000">
                    <a:srgbClr val="000000">
                      <a:alpha val="50000"/>
                    </a:srgbClr>
                  </a:innerShdw>
                </a:effectLst>
                <a:ea typeface="+mj-lt"/>
                <a:cs typeface="+mj-lt"/>
              </a:rPr>
              <a:t>SUPPORT VECTOR MACHINE CONFUSION MATRIX </a:t>
            </a:r>
            <a:br>
              <a:rPr lang="en-US" sz="2800" dirty="0">
                <a:solidFill>
                  <a:schemeClr val="bg2"/>
                </a:solidFill>
                <a:effectLst>
                  <a:innerShdw blurRad="63500" dist="50800" dir="13500000">
                    <a:srgbClr val="000000">
                      <a:alpha val="50000"/>
                    </a:srgbClr>
                  </a:innerShdw>
                </a:effectLst>
                <a:ea typeface="+mj-lt"/>
                <a:cs typeface="+mj-lt"/>
              </a:rPr>
            </a:br>
            <a:r>
              <a:rPr lang="en-US" sz="2800" dirty="0">
                <a:solidFill>
                  <a:schemeClr val="bg2"/>
                </a:solidFill>
                <a:effectLst>
                  <a:innerShdw blurRad="63500" dist="50800" dir="13500000">
                    <a:srgbClr val="000000">
                      <a:alpha val="50000"/>
                    </a:srgbClr>
                  </a:innerShdw>
                </a:effectLst>
                <a:ea typeface="+mj-lt"/>
                <a:cs typeface="+mj-lt"/>
              </a:rPr>
              <a:t>AND</a:t>
            </a:r>
            <a:br>
              <a:rPr lang="en-US" sz="2800" dirty="0">
                <a:solidFill>
                  <a:schemeClr val="bg2"/>
                </a:solidFill>
                <a:effectLst>
                  <a:innerShdw blurRad="63500" dist="50800" dir="13500000">
                    <a:srgbClr val="000000">
                      <a:alpha val="50000"/>
                    </a:srgbClr>
                  </a:innerShdw>
                </a:effectLst>
                <a:ea typeface="+mj-lt"/>
                <a:cs typeface="+mj-lt"/>
              </a:rPr>
            </a:br>
            <a:r>
              <a:rPr lang="en-US" sz="2800" dirty="0">
                <a:solidFill>
                  <a:schemeClr val="bg2"/>
                </a:solidFill>
                <a:effectLst>
                  <a:innerShdw blurRad="63500" dist="50800" dir="13500000">
                    <a:srgbClr val="000000">
                      <a:alpha val="50000"/>
                    </a:srgbClr>
                  </a:innerShdw>
                </a:effectLst>
                <a:ea typeface="+mj-lt"/>
                <a:cs typeface="+mj-lt"/>
              </a:rPr>
              <a:t> CLASSIFICATION REPORT</a:t>
            </a:r>
            <a:endParaRPr lang="en-US" sz="2800" dirty="0">
              <a:solidFill>
                <a:schemeClr val="bg2"/>
              </a:solidFill>
              <a:effectLst>
                <a:innerShdw blurRad="63500" dist="50800" dir="13500000">
                  <a:srgbClr val="000000">
                    <a:alpha val="50000"/>
                  </a:srgbClr>
                </a:innerShdw>
              </a:effectLst>
              <a:ea typeface="+mj-lt"/>
              <a:cs typeface="+mj-lt"/>
            </a:endParaRPr>
          </a:p>
          <a:p>
            <a:endParaRPr lang="en-US" sz="2800" dirty="0">
              <a:solidFill>
                <a:schemeClr val="bg2"/>
              </a:solidFill>
              <a:effectLst>
                <a:innerShdw blurRad="63500" dist="50800" dir="13500000">
                  <a:srgbClr val="000000">
                    <a:alpha val="50000"/>
                  </a:srgbClr>
                </a:innerShdw>
              </a:effectLst>
              <a:ea typeface="+mj-lt"/>
              <a:cs typeface="+mj-lt"/>
            </a:endParaRPr>
          </a:p>
        </p:txBody>
      </p:sp>
      <p:sp>
        <p:nvSpPr>
          <p:cNvPr id="3" name="Content Placeholder 2"/>
          <p:cNvSpPr>
            <a:spLocks noGrp="1"/>
          </p:cNvSpPr>
          <p:nvPr>
            <p:ph idx="1"/>
          </p:nvPr>
        </p:nvSpPr>
        <p:spPr>
          <a:xfrm>
            <a:off x="5247736" y="301924"/>
            <a:ext cx="6096000" cy="1815384"/>
          </a:xfrm>
        </p:spPr>
        <p:txBody>
          <a:bodyPr vert="horz" lIns="91440" tIns="45720" rIns="91440" bIns="45720" rtlCol="0" anchor="t">
            <a:noAutofit/>
          </a:bodyPr>
          <a:lstStyle/>
          <a:p>
            <a:r>
              <a:rPr lang="en-US" sz="1800" b="1" dirty="0">
                <a:solidFill>
                  <a:schemeClr val="bg2"/>
                </a:solidFill>
                <a:effectLst>
                  <a:innerShdw blurRad="63500" dist="50800" dir="13500000">
                    <a:srgbClr val="000000">
                      <a:alpha val="50000"/>
                    </a:srgbClr>
                  </a:innerShdw>
                </a:effectLst>
                <a:ea typeface="+mn-lt"/>
                <a:cs typeface="+mn-lt"/>
              </a:rPr>
              <a:t>This classifier aims at forming a hyperplane that can separate the classes as much as possible by adjusting the distance between the data points and the hyperplane. There are several </a:t>
            </a:r>
            <a:r>
              <a:rPr lang="en-US" sz="1800" b="1" dirty="0">
                <a:solidFill>
                  <a:schemeClr val="bg2"/>
                </a:solidFill>
                <a:effectLst>
                  <a:innerShdw blurRad="63500" dist="50800" dir="13500000">
                    <a:srgbClr val="000000">
                      <a:alpha val="50000"/>
                    </a:srgbClr>
                  </a:innerShdw>
                </a:effectLst>
                <a:latin typeface="Consolas" panose="020B0609020204030204"/>
                <a:ea typeface="+mn-lt"/>
                <a:cs typeface="+mn-lt"/>
              </a:rPr>
              <a:t>kernels</a:t>
            </a:r>
            <a:r>
              <a:rPr lang="en-US" sz="1800" b="1" dirty="0">
                <a:solidFill>
                  <a:schemeClr val="bg2"/>
                </a:solidFill>
                <a:effectLst>
                  <a:innerShdw blurRad="63500" dist="50800" dir="13500000">
                    <a:srgbClr val="000000">
                      <a:alpha val="50000"/>
                    </a:srgbClr>
                  </a:innerShdw>
                </a:effectLst>
                <a:ea typeface="+mn-lt"/>
                <a:cs typeface="+mn-lt"/>
              </a:rPr>
              <a:t> based on which the hyperplane is decided. </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ea typeface="+mn-lt"/>
                <a:cs typeface="+mn-lt"/>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highlight>
                  <a:srgbClr val="FFFF00"/>
                </a:highlight>
              </a:rPr>
              <a:t>ACCURACY SCORE: 84.615%</a:t>
            </a:r>
            <a:endParaRPr lang="en-US" sz="1800" b="1" dirty="0">
              <a:solidFill>
                <a:schemeClr val="bg2"/>
              </a:solidFill>
              <a:effectLst>
                <a:innerShdw blurRad="63500" dist="50800" dir="13500000">
                  <a:srgbClr val="000000">
                    <a:alpha val="50000"/>
                  </a:srgbClr>
                </a:innerShdw>
              </a:effectLst>
              <a:highlight>
                <a:srgbClr val="FFFF00"/>
              </a:highlight>
            </a:endParaRPr>
          </a:p>
        </p:txBody>
      </p:sp>
      <p:graphicFrame>
        <p:nvGraphicFramePr>
          <p:cNvPr id="4" name="Object 3"/>
          <p:cNvGraphicFramePr/>
          <p:nvPr/>
        </p:nvGraphicFramePr>
        <p:xfrm>
          <a:off x="163195" y="1943735"/>
          <a:ext cx="5156835" cy="4707255"/>
        </p:xfrm>
        <a:graphic>
          <a:graphicData uri="http://schemas.openxmlformats.org/presentationml/2006/ole">
            <mc:AlternateContent xmlns:mc="http://schemas.openxmlformats.org/markup-compatibility/2006">
              <mc:Choice xmlns:v="urn:schemas-microsoft-com:vml" Requires="v">
                <p:oleObj spid="_x0000_s5" name="" r:id="rId1" imgW="5153025" imgH="4895850" progId="Paint.Picture">
                  <p:embed/>
                </p:oleObj>
              </mc:Choice>
              <mc:Fallback>
                <p:oleObj name="" r:id="rId1" imgW="5153025" imgH="4895850" progId="Paint.Picture">
                  <p:embed/>
                  <p:pic>
                    <p:nvPicPr>
                      <p:cNvPr id="0" name="Picture 4"/>
                      <p:cNvPicPr/>
                      <p:nvPr/>
                    </p:nvPicPr>
                    <p:blipFill>
                      <a:blip r:embed="rId2"/>
                      <a:stretch>
                        <a:fillRect/>
                      </a:stretch>
                    </p:blipFill>
                    <p:spPr>
                      <a:xfrm>
                        <a:off x="163195" y="1943735"/>
                        <a:ext cx="5156835" cy="4707255"/>
                      </a:xfrm>
                      <a:prstGeom prst="rect">
                        <a:avLst/>
                      </a:prstGeom>
                      <a:ln w="38100">
                        <a:solidFill>
                          <a:schemeClr val="bg1"/>
                        </a:solidFill>
                      </a:ln>
                    </p:spPr>
                  </p:pic>
                </p:oleObj>
              </mc:Fallback>
            </mc:AlternateContent>
          </a:graphicData>
        </a:graphic>
      </p:graphicFrame>
      <p:graphicFrame>
        <p:nvGraphicFramePr>
          <p:cNvPr id="8" name="Object 7"/>
          <p:cNvGraphicFramePr/>
          <p:nvPr/>
        </p:nvGraphicFramePr>
        <p:xfrm>
          <a:off x="7285355" y="3648710"/>
          <a:ext cx="4058285" cy="3091180"/>
        </p:xfrm>
        <a:graphic>
          <a:graphicData uri="http://schemas.openxmlformats.org/presentationml/2006/ole">
            <mc:AlternateContent xmlns:mc="http://schemas.openxmlformats.org/markup-compatibility/2006">
              <mc:Choice xmlns:v="urn:schemas-microsoft-com:vml" Requires="v">
                <p:oleObj spid="_x0000_s9" name="" r:id="rId3" imgW="4514850" imgH="3429000" progId="Paint.Picture">
                  <p:embed/>
                </p:oleObj>
              </mc:Choice>
              <mc:Fallback>
                <p:oleObj name="" r:id="rId3" imgW="4514850" imgH="3429000" progId="Paint.Picture">
                  <p:embed/>
                  <p:pic>
                    <p:nvPicPr>
                      <p:cNvPr id="0" name="Picture 8"/>
                      <p:cNvPicPr/>
                      <p:nvPr/>
                    </p:nvPicPr>
                    <p:blipFill>
                      <a:blip r:embed="rId4"/>
                      <a:stretch>
                        <a:fillRect/>
                      </a:stretch>
                    </p:blipFill>
                    <p:spPr>
                      <a:xfrm>
                        <a:off x="7285355" y="3648710"/>
                        <a:ext cx="4058285" cy="3091180"/>
                      </a:xfrm>
                      <a:prstGeom prst="rect">
                        <a:avLst/>
                      </a:prstGeom>
                      <a:ln w="38100">
                        <a:solidFill>
                          <a:schemeClr val="bg1"/>
                        </a:solidFill>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4453" y="445698"/>
            <a:ext cx="4426254" cy="1263649"/>
          </a:xfrm>
        </p:spPr>
        <p:txBody>
          <a:bodyPr>
            <a:normAutofit/>
          </a:bodyPr>
          <a:lstStyle/>
          <a:p>
            <a:r>
              <a:rPr lang="en-US" sz="2800" dirty="0">
                <a:solidFill>
                  <a:schemeClr val="bg2"/>
                </a:solidFill>
                <a:effectLst>
                  <a:innerShdw blurRad="63500" dist="50800" dir="13500000">
                    <a:srgbClr val="000000">
                      <a:alpha val="50000"/>
                    </a:srgbClr>
                  </a:innerShdw>
                </a:effectLst>
                <a:ea typeface="+mj-lt"/>
                <a:cs typeface="+mj-lt"/>
              </a:rPr>
              <a:t>RANDOM FOREST CLASSIFIER CONFUSION MATRIX AND CLASSIFICATION REPORT</a:t>
            </a:r>
            <a:endParaRPr lang="en-US" sz="2800" dirty="0">
              <a:solidFill>
                <a:schemeClr val="bg2"/>
              </a:solidFill>
              <a:effectLst>
                <a:innerShdw blurRad="63500" dist="50800" dir="13500000">
                  <a:srgbClr val="000000">
                    <a:alpha val="50000"/>
                  </a:srgbClr>
                </a:innerShdw>
              </a:effectLst>
              <a:ea typeface="+mj-lt"/>
              <a:cs typeface="+mj-lt"/>
            </a:endParaRPr>
          </a:p>
          <a:p>
            <a:endParaRPr lang="en-US" sz="2800" dirty="0">
              <a:solidFill>
                <a:schemeClr val="bg2"/>
              </a:solidFill>
              <a:effectLst>
                <a:innerShdw blurRad="63500" dist="50800" dir="13500000">
                  <a:srgbClr val="000000">
                    <a:alpha val="50000"/>
                  </a:srgbClr>
                </a:innerShdw>
              </a:effectLst>
              <a:ea typeface="+mj-lt"/>
              <a:cs typeface="+mj-lt"/>
            </a:endParaRPr>
          </a:p>
        </p:txBody>
      </p:sp>
      <p:sp>
        <p:nvSpPr>
          <p:cNvPr id="3" name="Content Placeholder 2"/>
          <p:cNvSpPr>
            <a:spLocks noGrp="1"/>
          </p:cNvSpPr>
          <p:nvPr>
            <p:ph idx="1"/>
          </p:nvPr>
        </p:nvSpPr>
        <p:spPr>
          <a:xfrm>
            <a:off x="5247736" y="301924"/>
            <a:ext cx="6096000" cy="1815384"/>
          </a:xfrm>
        </p:spPr>
        <p:txBody>
          <a:bodyPr vert="horz" lIns="91440" tIns="45720" rIns="91440" bIns="45720" rtlCol="0" anchor="t">
            <a:noAutofit/>
          </a:bodyPr>
          <a:lstStyle/>
          <a:p>
            <a:r>
              <a:rPr lang="en-US" sz="1800" b="1" i="1" dirty="0">
                <a:solidFill>
                  <a:schemeClr val="bg2"/>
                </a:solidFill>
                <a:effectLst>
                  <a:innerShdw blurRad="63500" dist="50800" dir="13500000">
                    <a:srgbClr val="000000">
                      <a:alpha val="50000"/>
                    </a:srgbClr>
                  </a:innerShdw>
                </a:effectLst>
                <a:ea typeface="+mn-lt"/>
                <a:cs typeface="+mn-lt"/>
              </a:rPr>
              <a:t>Random Forest is a classifier that contains a number of decision trees on various subsets of the given dataset and takes the average to improve the predictive accuracy of that dataset."</a:t>
            </a:r>
            <a:r>
              <a:rPr lang="en-US" sz="1800" dirty="0">
                <a:solidFill>
                  <a:schemeClr val="bg2"/>
                </a:solidFill>
                <a:effectLst>
                  <a:innerShdw blurRad="63500" dist="50800" dir="13500000">
                    <a:srgbClr val="000000">
                      <a:alpha val="50000"/>
                    </a:srgbClr>
                  </a:innerShdw>
                </a:effectLst>
                <a:ea typeface="+mn-lt"/>
                <a:cs typeface="+mn-lt"/>
              </a:rPr>
              <a:t> Instead of relying on one decision tree, the random forest takes the prediction from each tree and based on the majority votes of predictions, and it predicts the final output. </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ea typeface="+mn-lt"/>
                <a:cs typeface="+mn-lt"/>
              </a:rPr>
              <a:t>The greater number of trees in the forest leads to higher accuracy and prevents the problem of overfitting. </a:t>
            </a:r>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highlight>
                  <a:srgbClr val="FFFF00"/>
                </a:highlight>
              </a:rPr>
              <a:t>ACCURACY SCORE: 84.62%</a:t>
            </a:r>
            <a:endParaRPr lang="en-US" sz="1800" b="1" dirty="0">
              <a:solidFill>
                <a:schemeClr val="bg2"/>
              </a:solidFill>
              <a:effectLst>
                <a:innerShdw blurRad="63500" dist="50800" dir="13500000">
                  <a:srgbClr val="000000">
                    <a:alpha val="50000"/>
                  </a:srgbClr>
                </a:innerShdw>
              </a:effectLst>
              <a:highlight>
                <a:srgbClr val="FFFF00"/>
              </a:highlight>
            </a:endParaRPr>
          </a:p>
        </p:txBody>
      </p:sp>
      <p:sp>
        <p:nvSpPr>
          <p:cNvPr id="12" name="Freeform: Shape 11"/>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1">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1" name="Object 10"/>
          <p:cNvGraphicFramePr/>
          <p:nvPr/>
        </p:nvGraphicFramePr>
        <p:xfrm>
          <a:off x="199390" y="1709420"/>
          <a:ext cx="4975860" cy="4728210"/>
        </p:xfrm>
        <a:graphic>
          <a:graphicData uri="http://schemas.openxmlformats.org/presentationml/2006/ole">
            <mc:AlternateContent xmlns:mc="http://schemas.openxmlformats.org/markup-compatibility/2006">
              <mc:Choice xmlns:v="urn:schemas-microsoft-com:vml" Requires="v">
                <p:oleObj spid="_x0000_s13" name="" r:id="rId2" imgW="4972050" imgH="4724400" progId="Paint.Picture">
                  <p:embed/>
                </p:oleObj>
              </mc:Choice>
              <mc:Fallback>
                <p:oleObj name="" r:id="rId2" imgW="4972050" imgH="4724400" progId="Paint.Picture">
                  <p:embed/>
                  <p:pic>
                    <p:nvPicPr>
                      <p:cNvPr id="0" name="Picture 12"/>
                      <p:cNvPicPr/>
                      <p:nvPr/>
                    </p:nvPicPr>
                    <p:blipFill>
                      <a:blip r:embed="rId3"/>
                      <a:stretch>
                        <a:fillRect/>
                      </a:stretch>
                    </p:blipFill>
                    <p:spPr>
                      <a:xfrm>
                        <a:off x="199390" y="1709420"/>
                        <a:ext cx="4975860" cy="4728210"/>
                      </a:xfrm>
                      <a:prstGeom prst="rect">
                        <a:avLst/>
                      </a:prstGeom>
                      <a:ln w="38100">
                        <a:solidFill>
                          <a:schemeClr val="bg1"/>
                        </a:solidFill>
                      </a:ln>
                    </p:spPr>
                  </p:pic>
                </p:oleObj>
              </mc:Fallback>
            </mc:AlternateContent>
          </a:graphicData>
        </a:graphic>
      </p:graphicFrame>
      <p:graphicFrame>
        <p:nvGraphicFramePr>
          <p:cNvPr id="15" name="Object 14"/>
          <p:cNvGraphicFramePr/>
          <p:nvPr/>
        </p:nvGraphicFramePr>
        <p:xfrm>
          <a:off x="6680835" y="3455035"/>
          <a:ext cx="4471035" cy="3402965"/>
        </p:xfrm>
        <a:graphic>
          <a:graphicData uri="http://schemas.openxmlformats.org/presentationml/2006/ole">
            <mc:AlternateContent xmlns:mc="http://schemas.openxmlformats.org/markup-compatibility/2006">
              <mc:Choice xmlns:v="urn:schemas-microsoft-com:vml" Requires="v">
                <p:oleObj spid="_x0000_s16" name="" r:id="rId4" imgW="4467225" imgH="3400425" progId="Paint.Picture">
                  <p:embed/>
                </p:oleObj>
              </mc:Choice>
              <mc:Fallback>
                <p:oleObj name="" r:id="rId4" imgW="4467225" imgH="3400425" progId="Paint.Picture">
                  <p:embed/>
                  <p:pic>
                    <p:nvPicPr>
                      <p:cNvPr id="0" name="Picture 15"/>
                      <p:cNvPicPr/>
                      <p:nvPr/>
                    </p:nvPicPr>
                    <p:blipFill>
                      <a:blip r:embed="rId5"/>
                      <a:stretch>
                        <a:fillRect/>
                      </a:stretch>
                    </p:blipFill>
                    <p:spPr>
                      <a:xfrm>
                        <a:off x="6680835" y="3455035"/>
                        <a:ext cx="4471035" cy="3402965"/>
                      </a:xfrm>
                      <a:prstGeom prst="rect">
                        <a:avLst/>
                      </a:prstGeom>
                      <a:ln w="38100">
                        <a:solidFill>
                          <a:schemeClr val="bg1"/>
                        </a:solidFill>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4453" y="445698"/>
            <a:ext cx="4426254" cy="1263649"/>
          </a:xfrm>
        </p:spPr>
        <p:txBody>
          <a:bodyPr>
            <a:normAutofit fontScale="90000"/>
          </a:bodyPr>
          <a:lstStyle/>
          <a:p>
            <a:r>
              <a:rPr lang="en-US" sz="2800" dirty="0">
                <a:solidFill>
                  <a:schemeClr val="bg2"/>
                </a:solidFill>
                <a:effectLst>
                  <a:innerShdw blurRad="63500" dist="50800" dir="13500000">
                    <a:srgbClr val="000000">
                      <a:alpha val="50000"/>
                    </a:srgbClr>
                  </a:innerShdw>
                </a:effectLst>
                <a:ea typeface="+mj-lt"/>
                <a:cs typeface="+mj-lt"/>
              </a:rPr>
              <a:t>DECISION TREE CLASSIFIER CONFUSION MATRIX AND CLASSIFICATION REPORT</a:t>
            </a:r>
            <a:endParaRPr lang="en-US" sz="2800" dirty="0">
              <a:solidFill>
                <a:schemeClr val="bg2"/>
              </a:solidFill>
              <a:effectLst>
                <a:innerShdw blurRad="63500" dist="50800" dir="13500000">
                  <a:srgbClr val="000000">
                    <a:alpha val="50000"/>
                  </a:srgbClr>
                </a:innerShdw>
              </a:effectLst>
              <a:ea typeface="+mj-lt"/>
              <a:cs typeface="+mj-lt"/>
            </a:endParaRPr>
          </a:p>
          <a:p>
            <a:endParaRPr lang="en-US" sz="2800" dirty="0">
              <a:solidFill>
                <a:schemeClr val="bg2"/>
              </a:solidFill>
              <a:effectLst>
                <a:innerShdw blurRad="63500" dist="50800" dir="13500000">
                  <a:srgbClr val="000000">
                    <a:alpha val="50000"/>
                  </a:srgbClr>
                </a:innerShdw>
              </a:effectLst>
              <a:ea typeface="+mj-lt"/>
              <a:cs typeface="+mj-lt"/>
            </a:endParaRPr>
          </a:p>
        </p:txBody>
      </p:sp>
      <p:sp>
        <p:nvSpPr>
          <p:cNvPr id="3" name="Content Placeholder 2"/>
          <p:cNvSpPr>
            <a:spLocks noGrp="1"/>
          </p:cNvSpPr>
          <p:nvPr>
            <p:ph idx="1"/>
          </p:nvPr>
        </p:nvSpPr>
        <p:spPr>
          <a:xfrm>
            <a:off x="5247736" y="301924"/>
            <a:ext cx="6096000" cy="1815384"/>
          </a:xfrm>
        </p:spPr>
        <p:txBody>
          <a:bodyPr vert="horz" lIns="91440" tIns="45720" rIns="91440" bIns="45720" rtlCol="0" anchor="t">
            <a:noAutofit/>
          </a:bodyPr>
          <a:lstStyle/>
          <a:p>
            <a:r>
              <a:rPr lang="en-US" sz="2000" b="1">
                <a:solidFill>
                  <a:schemeClr val="bg2"/>
                </a:solidFill>
                <a:effectLst>
                  <a:innerShdw blurRad="63500" dist="50800" dir="13500000">
                    <a:srgbClr val="000000">
                      <a:alpha val="50000"/>
                    </a:srgbClr>
                  </a:innerShdw>
                </a:effectLst>
                <a:ea typeface="+mn-lt"/>
                <a:cs typeface="+mn-lt"/>
              </a:rPr>
              <a:t>The decisions or the test are performed on the basis of features of the given dataset.</a:t>
            </a:r>
            <a:endParaRPr lang="en-US" sz="2000" b="1">
              <a:solidFill>
                <a:schemeClr val="bg2"/>
              </a:solidFill>
              <a:effectLst>
                <a:innerShdw blurRad="63500" dist="50800" dir="13500000">
                  <a:srgbClr val="000000">
                    <a:alpha val="50000"/>
                  </a:srgbClr>
                </a:innerShdw>
              </a:effectLst>
              <a:ea typeface="+mn-lt"/>
              <a:cs typeface="+mn-lt"/>
            </a:endParaRPr>
          </a:p>
          <a:p>
            <a:r>
              <a:rPr lang="en-US" sz="2000" b="1" i="1" dirty="0">
                <a:solidFill>
                  <a:schemeClr val="bg2"/>
                </a:solidFill>
                <a:effectLst>
                  <a:innerShdw blurRad="63500" dist="50800" dir="13500000">
                    <a:srgbClr val="000000">
                      <a:alpha val="50000"/>
                    </a:srgbClr>
                  </a:innerShdw>
                </a:effectLst>
                <a:ea typeface="+mn-lt"/>
                <a:cs typeface="+mn-lt"/>
              </a:rPr>
              <a:t>It is a graphical representation for getting all the possible solutions to a problem/decision based on given conditions.</a:t>
            </a:r>
            <a:endParaRPr lang="en-US" sz="2000" b="1" i="1" dirty="0">
              <a:solidFill>
                <a:schemeClr val="bg2"/>
              </a:solidFill>
              <a:effectLst>
                <a:innerShdw blurRad="63500" dist="50800" dir="13500000">
                  <a:srgbClr val="000000">
                    <a:alpha val="50000"/>
                  </a:srgbClr>
                </a:innerShdw>
              </a:effectLst>
              <a:ea typeface="+mn-lt"/>
              <a:cs typeface="+mn-lt"/>
            </a:endParaRPr>
          </a:p>
          <a:p>
            <a:endParaRPr lang="en-US" sz="1800" b="1" dirty="0">
              <a:solidFill>
                <a:schemeClr val="bg2"/>
              </a:solidFill>
              <a:effectLst>
                <a:innerShdw blurRad="63500" dist="50800" dir="13500000">
                  <a:srgbClr val="000000">
                    <a:alpha val="50000"/>
                  </a:srgbClr>
                </a:innerShdw>
              </a:effectLst>
              <a:ea typeface="+mn-lt"/>
              <a:cs typeface="+mn-lt"/>
            </a:endParaRPr>
          </a:p>
          <a:p>
            <a:r>
              <a:rPr lang="en-US" sz="1800" b="1" dirty="0">
                <a:solidFill>
                  <a:schemeClr val="bg2"/>
                </a:solidFill>
                <a:effectLst>
                  <a:innerShdw blurRad="63500" dist="50800" dir="13500000">
                    <a:srgbClr val="000000">
                      <a:alpha val="50000"/>
                    </a:srgbClr>
                  </a:innerShdw>
                </a:effectLst>
                <a:highlight>
                  <a:srgbClr val="FFFF00"/>
                </a:highlight>
              </a:rPr>
              <a:t>ACCURACY SCORE: 76.92%</a:t>
            </a:r>
            <a:endParaRPr lang="en-US" sz="1800" b="1" dirty="0">
              <a:solidFill>
                <a:schemeClr val="bg2"/>
              </a:solidFill>
              <a:effectLst>
                <a:innerShdw blurRad="63500" dist="50800" dir="13500000">
                  <a:srgbClr val="000000">
                    <a:alpha val="50000"/>
                  </a:srgbClr>
                </a:innerShdw>
              </a:effectLst>
              <a:highlight>
                <a:srgbClr val="FFFF00"/>
              </a:highlight>
            </a:endParaRPr>
          </a:p>
        </p:txBody>
      </p:sp>
      <p:sp>
        <p:nvSpPr>
          <p:cNvPr id="12" name="Freeform: Shape 11"/>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1">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Object 5"/>
          <p:cNvGraphicFramePr/>
          <p:nvPr/>
        </p:nvGraphicFramePr>
        <p:xfrm>
          <a:off x="156210" y="1709420"/>
          <a:ext cx="5061585" cy="4975860"/>
        </p:xfrm>
        <a:graphic>
          <a:graphicData uri="http://schemas.openxmlformats.org/presentationml/2006/ole">
            <mc:AlternateContent xmlns:mc="http://schemas.openxmlformats.org/markup-compatibility/2006">
              <mc:Choice xmlns:v="urn:schemas-microsoft-com:vml" Requires="v">
                <p:oleObj spid="_x0000_s7" name="" r:id="rId2" imgW="5057775" imgH="4972050" progId="Paint.Picture">
                  <p:embed/>
                </p:oleObj>
              </mc:Choice>
              <mc:Fallback>
                <p:oleObj name="" r:id="rId2" imgW="5057775" imgH="4972050" progId="Paint.Picture">
                  <p:embed/>
                  <p:pic>
                    <p:nvPicPr>
                      <p:cNvPr id="0" name="Picture 6"/>
                      <p:cNvPicPr/>
                      <p:nvPr/>
                    </p:nvPicPr>
                    <p:blipFill>
                      <a:blip r:embed="rId3"/>
                      <a:stretch>
                        <a:fillRect/>
                      </a:stretch>
                    </p:blipFill>
                    <p:spPr>
                      <a:xfrm>
                        <a:off x="156210" y="1709420"/>
                        <a:ext cx="5061585" cy="4975860"/>
                      </a:xfrm>
                      <a:prstGeom prst="rect">
                        <a:avLst/>
                      </a:prstGeom>
                      <a:ln w="38100">
                        <a:solidFill>
                          <a:schemeClr val="bg1"/>
                        </a:solidFill>
                      </a:ln>
                    </p:spPr>
                  </p:pic>
                </p:oleObj>
              </mc:Fallback>
            </mc:AlternateContent>
          </a:graphicData>
        </a:graphic>
      </p:graphicFrame>
      <p:graphicFrame>
        <p:nvGraphicFramePr>
          <p:cNvPr id="8" name="Object 7"/>
          <p:cNvGraphicFramePr/>
          <p:nvPr/>
        </p:nvGraphicFramePr>
        <p:xfrm>
          <a:off x="6405880" y="3014345"/>
          <a:ext cx="4101465" cy="3298190"/>
        </p:xfrm>
        <a:graphic>
          <a:graphicData uri="http://schemas.openxmlformats.org/presentationml/2006/ole">
            <mc:AlternateContent xmlns:mc="http://schemas.openxmlformats.org/markup-compatibility/2006">
              <mc:Choice xmlns:v="urn:schemas-microsoft-com:vml" Requires="v">
                <p:oleObj spid="_x0000_s9" name="" r:id="rId4" imgW="4305300" imgH="3429000" progId="Paint.Picture">
                  <p:embed/>
                </p:oleObj>
              </mc:Choice>
              <mc:Fallback>
                <p:oleObj name="" r:id="rId4" imgW="4305300" imgH="3429000" progId="Paint.Picture">
                  <p:embed/>
                  <p:pic>
                    <p:nvPicPr>
                      <p:cNvPr id="0" name="Picture 8"/>
                      <p:cNvPicPr/>
                      <p:nvPr/>
                    </p:nvPicPr>
                    <p:blipFill>
                      <a:blip r:embed="rId5"/>
                      <a:stretch>
                        <a:fillRect/>
                      </a:stretch>
                    </p:blipFill>
                    <p:spPr>
                      <a:xfrm>
                        <a:off x="6405880" y="3014345"/>
                        <a:ext cx="4101465" cy="3298190"/>
                      </a:xfrm>
                      <a:prstGeom prst="rect">
                        <a:avLst/>
                      </a:prstGeom>
                      <a:ln w="38100">
                        <a:solidFill>
                          <a:schemeClr val="bg1"/>
                        </a:solidFill>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1"/>
          <a:srcRect l="4" r="-2" b="-2"/>
          <a:stretch>
            <a:fillRect/>
          </a:stretch>
        </p:blipFill>
        <p:spPr>
          <a:xfrm>
            <a:off x="20" y="10"/>
            <a:ext cx="12191435"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320798"/>
            <a:ext cx="10668000" cy="1985963"/>
          </a:xfrm>
        </p:spPr>
        <p:txBody>
          <a:bodyPr vert="horz" lIns="91440" tIns="45720" rIns="91440" bIns="45720" rtlCol="0" anchor="b" anchorCtr="0">
            <a:normAutofit fontScale="90000"/>
          </a:bodyPr>
          <a:lstStyle/>
          <a:p>
            <a:pPr algn="ctr"/>
            <a:r>
              <a:rPr lang="en-US" sz="8000" dirty="0">
                <a:solidFill>
                  <a:srgbClr val="FFFFFF"/>
                </a:solidFill>
              </a:rPr>
              <a:t>ROC-AUC CURVE OF MODELS</a:t>
            </a:r>
            <a:br>
              <a:rPr lang="en-US" sz="8000" dirty="0">
                <a:solidFill>
                  <a:srgbClr val="FFFFFF"/>
                </a:solidFill>
              </a:rPr>
            </a:br>
            <a:endParaRPr lang="en-US" sz="8000" dirty="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2"/>
                </a:solidFill>
                <a:effectLst>
                  <a:innerShdw blurRad="63500" dist="50800" dir="13500000">
                    <a:srgbClr val="000000">
                      <a:alpha val="50000"/>
                    </a:srgbClr>
                  </a:innerShdw>
                </a:effectLst>
              </a:rPr>
              <a:t>ROC_AUC CURVE</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762000" y="2573546"/>
            <a:ext cx="10668000" cy="3048001"/>
          </a:xfrm>
        </p:spPr>
        <p:txBody>
          <a:bodyPr vert="horz" lIns="91440" tIns="45720" rIns="91440" bIns="45720" rtlCol="0" anchor="t">
            <a:normAutofit fontScale="92500" lnSpcReduction="10000"/>
          </a:bodyPr>
          <a:lstStyle/>
          <a:p>
            <a:r>
              <a:rPr lang="en-US" dirty="0">
                <a:solidFill>
                  <a:schemeClr val="bg2"/>
                </a:solidFill>
                <a:effectLst>
                  <a:innerShdw blurRad="63500" dist="50800" dir="13500000">
                    <a:srgbClr val="000000">
                      <a:alpha val="50000"/>
                    </a:srgbClr>
                  </a:innerShdw>
                </a:effectLst>
                <a:ea typeface="+mn-lt"/>
                <a:cs typeface="+mn-lt"/>
              </a:rPr>
              <a:t>Receiver Operating Characteristic Curve, calculates the False Positive Rates and True Positive Rates across different thresholds.</a:t>
            </a:r>
            <a:endParaRPr lang="en-US" dirty="0">
              <a:solidFill>
                <a:schemeClr val="bg2"/>
              </a:solidFill>
              <a:effectLst>
                <a:innerShdw blurRad="63500" dist="50800" dir="13500000">
                  <a:srgbClr val="000000">
                    <a:alpha val="50000"/>
                  </a:srgbClr>
                </a:innerShdw>
              </a:effectLst>
            </a:endParaRPr>
          </a:p>
          <a:p>
            <a:endParaRPr lang="en-US" dirty="0">
              <a:solidFill>
                <a:schemeClr val="bg2"/>
              </a:solidFill>
              <a:effectLst>
                <a:innerShdw blurRad="63500" dist="50800" dir="13500000">
                  <a:srgbClr val="000000">
                    <a:alpha val="50000"/>
                  </a:srgbClr>
                </a:innerShdw>
              </a:effectLst>
              <a:ea typeface="+mn-lt"/>
              <a:cs typeface="+mn-lt"/>
            </a:endParaRPr>
          </a:p>
          <a:p>
            <a:r>
              <a:rPr lang="en-US" dirty="0">
                <a:solidFill>
                  <a:schemeClr val="bg2"/>
                </a:solidFill>
                <a:effectLst>
                  <a:innerShdw blurRad="63500" dist="50800" dir="13500000">
                    <a:srgbClr val="000000">
                      <a:alpha val="50000"/>
                    </a:srgbClr>
                  </a:innerShdw>
                </a:effectLst>
                <a:ea typeface="+mn-lt"/>
                <a:cs typeface="+mn-lt"/>
              </a:rPr>
              <a:t>We  calculated the Area under the Curve or AUC, the AUC is used as a metric to differentiate the prediction power for those with the disease and those without it. Typically a value closer to one means that our model was able to differentiate correctly from a random sample of the two target classes of two patients with and without the disease</a:t>
            </a:r>
            <a:endParaRPr lang="en-US" dirty="0">
              <a:solidFill>
                <a:schemeClr val="bg2"/>
              </a:solidFill>
              <a:effectLst>
                <a:innerShdw blurRad="63500" dist="50800" dir="13500000">
                  <a:srgbClr val="000000">
                    <a:alpha val="50000"/>
                  </a:srgbClr>
                </a:innerShdw>
              </a:effectLst>
              <a:ea typeface="+mn-lt"/>
              <a:cs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830" y="603849"/>
            <a:ext cx="9144000"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ea typeface="+mj-lt"/>
                <a:cs typeface="+mj-lt"/>
              </a:rPr>
              <a:t>FINAL PREDICTION AND ROC_AUC SCORE OF LOGISTIC REGRESSION</a:t>
            </a:r>
            <a:endParaRPr lang="en-US" dirty="0">
              <a:solidFill>
                <a:schemeClr val="bg2"/>
              </a:solidFill>
              <a:effectLst>
                <a:innerShdw blurRad="63500" dist="50800" dir="13500000">
                  <a:srgbClr val="000000">
                    <a:alpha val="50000"/>
                  </a:srgbClr>
                </a:innerShdw>
              </a:effectLst>
            </a:endParaRPr>
          </a:p>
          <a:p>
            <a:pPr algn="ctr"/>
            <a:endParaRPr lang="en-US" dirty="0">
              <a:solidFill>
                <a:schemeClr val="bg2"/>
              </a:solidFill>
              <a:effectLst>
                <a:innerShdw blurRad="63500" dist="50800" dir="13500000">
                  <a:srgbClr val="000000">
                    <a:alpha val="50000"/>
                  </a:srgbClr>
                </a:innerShdw>
              </a:effectLst>
            </a:endParaRPr>
          </a:p>
        </p:txBody>
      </p:sp>
      <p:sp>
        <p:nvSpPr>
          <p:cNvPr id="8" name="Content Placeholder 7"/>
          <p:cNvSpPr>
            <a:spLocks noGrp="1"/>
          </p:cNvSpPr>
          <p:nvPr>
            <p:ph idx="1"/>
          </p:nvPr>
        </p:nvSpPr>
        <p:spPr>
          <a:xfrm>
            <a:off x="762000" y="1984074"/>
            <a:ext cx="10668000" cy="905775"/>
          </a:xfrm>
        </p:spPr>
        <p:txBody>
          <a:bodyPr vert="horz" lIns="91440" tIns="45720" rIns="91440" bIns="45720" rtlCol="0" anchor="t">
            <a:normAutofit/>
          </a:bodyPr>
          <a:lstStyle/>
          <a:p>
            <a:r>
              <a:rPr lang="en-US" b="1" dirty="0">
                <a:solidFill>
                  <a:schemeClr val="bg2"/>
                </a:solidFill>
                <a:effectLst>
                  <a:innerShdw blurRad="63500" dist="50800" dir="13500000">
                    <a:srgbClr val="000000">
                      <a:alpha val="50000"/>
                    </a:srgbClr>
                  </a:innerShdw>
                </a:effectLst>
              </a:rPr>
              <a:t>ROC_AUC-SCORE= 0.88975</a:t>
            </a:r>
            <a:endParaRPr lang="en-US" b="1" dirty="0">
              <a:solidFill>
                <a:schemeClr val="bg2"/>
              </a:solidFill>
              <a:effectLst>
                <a:innerShdw blurRad="63500" dist="50800" dir="13500000">
                  <a:srgbClr val="000000">
                    <a:alpha val="50000"/>
                  </a:srgbClr>
                </a:innerShdw>
              </a:effectLst>
            </a:endParaRPr>
          </a:p>
        </p:txBody>
      </p:sp>
      <p:pic>
        <p:nvPicPr>
          <p:cNvPr id="9" name="Picture 9" descr="Chart, line chart&#10;&#10;Description automatically generated"/>
          <p:cNvPicPr>
            <a:picLocks noChangeAspect="1"/>
          </p:cNvPicPr>
          <p:nvPr/>
        </p:nvPicPr>
        <p:blipFill>
          <a:blip r:embed="rId1"/>
          <a:stretch>
            <a:fillRect/>
          </a:stretch>
        </p:blipFill>
        <p:spPr>
          <a:xfrm>
            <a:off x="3506470" y="2722245"/>
            <a:ext cx="4632325" cy="3392805"/>
          </a:xfrm>
          <a:prstGeom prst="rect">
            <a:avLst/>
          </a:prstGeom>
          <a:ln w="38100">
            <a:solidFill>
              <a:schemeClr val="bg1"/>
            </a:solidFill>
          </a:ln>
          <a:effectLst>
            <a:glow rad="228600">
              <a:schemeClr val="accent5">
                <a:satMod val="175000"/>
                <a:alpha val="40000"/>
              </a:schemeClr>
            </a:glow>
          </a:effectLst>
          <a:scene3d>
            <a:camera prst="perspectiveHeroicExtremeLeftFacing"/>
            <a:lightRig rig="threePt" dir="t"/>
          </a:scene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509" y="675736"/>
            <a:ext cx="9144000"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FINAL PREDICTION AND ROC_AUC SCORE OF KNN</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819509" y="2027207"/>
            <a:ext cx="10668000" cy="488832"/>
          </a:xfrm>
        </p:spPr>
        <p:txBody>
          <a:bodyPr vert="horz" lIns="91440" tIns="45720" rIns="91440" bIns="45720" rtlCol="0" anchor="t">
            <a:normAutofit lnSpcReduction="10000"/>
          </a:bodyPr>
          <a:lstStyle/>
          <a:p>
            <a:r>
              <a:rPr lang="en-US" b="1" dirty="0">
                <a:solidFill>
                  <a:schemeClr val="bg2"/>
                </a:solidFill>
                <a:effectLst>
                  <a:innerShdw blurRad="63500" dist="50800" dir="13500000">
                    <a:srgbClr val="000000">
                      <a:alpha val="50000"/>
                    </a:srgbClr>
                  </a:innerShdw>
                </a:effectLst>
                <a:ea typeface="+mn-lt"/>
                <a:cs typeface="+mn-lt"/>
              </a:rPr>
              <a:t>ROC_AUC-SCORE= 0.9</a:t>
            </a:r>
            <a:endParaRPr lang="en-US" b="1" dirty="0">
              <a:solidFill>
                <a:schemeClr val="bg2"/>
              </a:solidFill>
              <a:effectLst>
                <a:innerShdw blurRad="63500" dist="50800" dir="13500000">
                  <a:srgbClr val="000000">
                    <a:alpha val="50000"/>
                  </a:srgbClr>
                </a:innerShdw>
              </a:effectLst>
              <a:ea typeface="+mn-lt"/>
              <a:cs typeface="+mn-lt"/>
            </a:endParaRPr>
          </a:p>
        </p:txBody>
      </p:sp>
      <p:pic>
        <p:nvPicPr>
          <p:cNvPr id="4" name="Picture 4" descr="Chart, line chart&#10;&#10;Description automatically generated"/>
          <p:cNvPicPr>
            <a:picLocks noChangeAspect="1"/>
          </p:cNvPicPr>
          <p:nvPr/>
        </p:nvPicPr>
        <p:blipFill>
          <a:blip r:embed="rId1"/>
          <a:stretch>
            <a:fillRect/>
          </a:stretch>
        </p:blipFill>
        <p:spPr>
          <a:xfrm>
            <a:off x="3469616" y="2776469"/>
            <a:ext cx="5014822" cy="3430947"/>
          </a:xfrm>
          <a:prstGeom prst="rect">
            <a:avLst/>
          </a:prstGeom>
          <a:ln w="38100">
            <a:solidFill>
              <a:schemeClr val="bg1"/>
            </a:solidFill>
          </a:ln>
          <a:effectLst>
            <a:glow rad="63500">
              <a:schemeClr val="accent2">
                <a:satMod val="175000"/>
                <a:alpha val="40000"/>
              </a:schemeClr>
            </a:glow>
          </a:effectLst>
          <a:scene3d>
            <a:camera prst="perspectiveLeft"/>
            <a:lightRig rig="threePt" dir="t"/>
          </a:scene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188" y="575094"/>
            <a:ext cx="9259019"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FINAL PREDICTION AND ROC_AUC SCORE OF SVM</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762000" y="2012830"/>
            <a:ext cx="10668000" cy="488832"/>
          </a:xfrm>
        </p:spPr>
        <p:txBody>
          <a:bodyPr vert="horz" lIns="91440" tIns="45720" rIns="91440" bIns="45720" rtlCol="0" anchor="t">
            <a:normAutofit lnSpcReduction="10000"/>
          </a:bodyPr>
          <a:lstStyle/>
          <a:p>
            <a:r>
              <a:rPr lang="en-US" b="1" dirty="0">
                <a:solidFill>
                  <a:schemeClr val="bg2"/>
                </a:solidFill>
                <a:effectLst>
                  <a:innerShdw blurRad="63500" dist="50800" dir="13500000">
                    <a:srgbClr val="000000">
                      <a:alpha val="50000"/>
                    </a:srgbClr>
                  </a:innerShdw>
                </a:effectLst>
                <a:ea typeface="+mn-lt"/>
                <a:cs typeface="+mn-lt"/>
              </a:rPr>
              <a:t>ROC_AUC-</a:t>
            </a:r>
            <a:r>
              <a:rPr lang="en-US" b="1" dirty="0">
                <a:solidFill>
                  <a:schemeClr val="bg2"/>
                </a:solidFill>
                <a:effectLst>
                  <a:innerShdw blurRad="63500" dist="50800" dir="13500000">
                    <a:srgbClr val="000000">
                      <a:alpha val="50000"/>
                    </a:srgbClr>
                  </a:innerShdw>
                </a:effectLst>
              </a:rPr>
              <a:t>SCORE</a:t>
            </a:r>
            <a:r>
              <a:rPr lang="en-US" b="1" dirty="0">
                <a:solidFill>
                  <a:schemeClr val="bg2"/>
                </a:solidFill>
                <a:effectLst>
                  <a:innerShdw blurRad="63500" dist="50800" dir="13500000">
                    <a:srgbClr val="000000">
                      <a:alpha val="50000"/>
                    </a:srgbClr>
                  </a:innerShdw>
                </a:effectLst>
                <a:ea typeface="+mn-lt"/>
                <a:cs typeface="+mn-lt"/>
              </a:rPr>
              <a:t>= 0.9487</a:t>
            </a:r>
            <a:endParaRPr lang="en-US" b="1" dirty="0">
              <a:solidFill>
                <a:schemeClr val="bg2"/>
              </a:solidFill>
              <a:effectLst>
                <a:innerShdw blurRad="63500" dist="50800" dir="13500000">
                  <a:srgbClr val="000000">
                    <a:alpha val="50000"/>
                  </a:srgbClr>
                </a:innerShdw>
              </a:effectLst>
              <a:ea typeface="+mn-lt"/>
              <a:cs typeface="+mn-lt"/>
            </a:endParaRPr>
          </a:p>
        </p:txBody>
      </p:sp>
      <p:pic>
        <p:nvPicPr>
          <p:cNvPr id="5" name="Picture 5" descr="Chart&#10;&#10;Description automatically generated"/>
          <p:cNvPicPr>
            <a:picLocks noChangeAspect="1"/>
          </p:cNvPicPr>
          <p:nvPr/>
        </p:nvPicPr>
        <p:blipFill>
          <a:blip r:embed="rId1"/>
          <a:stretch>
            <a:fillRect/>
          </a:stretch>
        </p:blipFill>
        <p:spPr>
          <a:xfrm>
            <a:off x="3401683" y="3015219"/>
            <a:ext cx="4770407" cy="3343598"/>
          </a:xfrm>
          <a:prstGeom prst="rect">
            <a:avLst/>
          </a:prstGeom>
          <a:ln w="38100">
            <a:solidFill>
              <a:schemeClr val="bg1"/>
            </a:solidFill>
          </a:ln>
          <a:effectLst>
            <a:glow rad="139700">
              <a:schemeClr val="accent5">
                <a:satMod val="175000"/>
                <a:alpha val="40000"/>
              </a:schemeClr>
            </a:glo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075" y="632604"/>
            <a:ext cx="9144000"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FINAL PREDICTION AND ROC_AUC SCORE OF RANDOM FOREST</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762000" y="2170981"/>
            <a:ext cx="10668000" cy="488832"/>
          </a:xfrm>
        </p:spPr>
        <p:txBody>
          <a:bodyPr vert="horz" lIns="91440" tIns="45720" rIns="91440" bIns="45720" rtlCol="0" anchor="t">
            <a:normAutofit lnSpcReduction="10000"/>
          </a:bodyPr>
          <a:lstStyle/>
          <a:p>
            <a:r>
              <a:rPr lang="en-US" b="1" dirty="0">
                <a:solidFill>
                  <a:schemeClr val="bg2"/>
                </a:solidFill>
                <a:effectLst>
                  <a:innerShdw blurRad="63500" dist="50800" dir="13500000">
                    <a:srgbClr val="000000">
                      <a:alpha val="50000"/>
                    </a:srgbClr>
                  </a:innerShdw>
                </a:effectLst>
                <a:ea typeface="+mn-lt"/>
                <a:cs typeface="+mn-lt"/>
              </a:rPr>
              <a:t>ROC_AUC-</a:t>
            </a:r>
            <a:r>
              <a:rPr lang="en-US" b="1" dirty="0">
                <a:solidFill>
                  <a:schemeClr val="bg2"/>
                </a:solidFill>
                <a:effectLst>
                  <a:innerShdw blurRad="63500" dist="50800" dir="13500000">
                    <a:srgbClr val="000000">
                      <a:alpha val="50000"/>
                    </a:srgbClr>
                  </a:innerShdw>
                </a:effectLst>
              </a:rPr>
              <a:t>SCORE</a:t>
            </a:r>
            <a:r>
              <a:rPr lang="en-US" b="1" dirty="0">
                <a:solidFill>
                  <a:schemeClr val="bg2"/>
                </a:solidFill>
                <a:effectLst>
                  <a:innerShdw blurRad="63500" dist="50800" dir="13500000">
                    <a:srgbClr val="000000">
                      <a:alpha val="50000"/>
                    </a:srgbClr>
                  </a:innerShdw>
                </a:effectLst>
                <a:ea typeface="+mn-lt"/>
                <a:cs typeface="+mn-lt"/>
              </a:rPr>
              <a:t>= 0.9795</a:t>
            </a:r>
            <a:endParaRPr lang="en-US" b="1" dirty="0">
              <a:solidFill>
                <a:schemeClr val="bg2"/>
              </a:solidFill>
              <a:effectLst>
                <a:innerShdw blurRad="63500" dist="50800" dir="13500000">
                  <a:srgbClr val="000000">
                    <a:alpha val="50000"/>
                  </a:srgbClr>
                </a:innerShdw>
              </a:effectLst>
              <a:ea typeface="+mn-lt"/>
              <a:cs typeface="+mn-lt"/>
            </a:endParaRPr>
          </a:p>
        </p:txBody>
      </p:sp>
      <p:pic>
        <p:nvPicPr>
          <p:cNvPr id="4" name="Picture 5" descr="Chart&#10;&#10;Description automatically generated"/>
          <p:cNvPicPr>
            <a:picLocks noChangeAspect="1"/>
          </p:cNvPicPr>
          <p:nvPr/>
        </p:nvPicPr>
        <p:blipFill>
          <a:blip r:embed="rId1"/>
          <a:stretch>
            <a:fillRect/>
          </a:stretch>
        </p:blipFill>
        <p:spPr>
          <a:xfrm>
            <a:off x="3704698" y="3247289"/>
            <a:ext cx="4583500" cy="3435887"/>
          </a:xfrm>
          <a:prstGeom prst="rect">
            <a:avLst/>
          </a:prstGeom>
          <a:ln w="38100">
            <a:solidFill>
              <a:schemeClr val="bg1"/>
            </a:solidFill>
          </a:ln>
          <a:effectLst>
            <a:innerShdw blurRad="63500" dist="50800" dir="13500000">
              <a:prstClr val="black">
                <a:alpha val="50000"/>
              </a:prstClr>
            </a:innerShdw>
            <a:reflection blurRad="6350" stA="50000" endA="300" endPos="55500" dist="50800" dir="5400000" sy="-100000" algn="bl" rotWithShape="0"/>
          </a:effectLst>
          <a:scene3d>
            <a:camera prst="perspectiveRight"/>
            <a:lightRig rig="threePt" dir="t"/>
          </a:scene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91" y="819509"/>
            <a:ext cx="9144000" cy="1263649"/>
          </a:xfrm>
        </p:spPr>
        <p:txBody>
          <a:bodyPr/>
          <a:lstStyle/>
          <a:p>
            <a:pPr algn="ctr"/>
            <a:r>
              <a:rPr lang="en-US" b="1">
                <a:solidFill>
                  <a:schemeClr val="bg1"/>
                </a:solidFill>
              </a:rPr>
              <a:t>ABSTRACT CONTD</a:t>
            </a:r>
            <a:r>
              <a:rPr lang="en-US" b="1">
                <a:solidFill>
                  <a:schemeClr val="bg1"/>
                </a:solidFill>
                <a:effectLst>
                  <a:outerShdw blurRad="38100" dist="38100" dir="2700000" algn="tl">
                    <a:srgbClr val="000000">
                      <a:alpha val="43137"/>
                    </a:srgbClr>
                  </a:outerShdw>
                </a:effectLst>
              </a:rPr>
              <a:t>..</a:t>
            </a:r>
            <a:endParaRPr lang="en-US" b="1">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04491" y="2012829"/>
            <a:ext cx="10668000" cy="4456981"/>
          </a:xfrm>
        </p:spPr>
        <p:txBody>
          <a:bodyPr vert="horz" lIns="91440" tIns="45720" rIns="91440" bIns="45720" rtlCol="0" anchor="t">
            <a:normAutofit/>
          </a:bodyPr>
          <a:lstStyle/>
          <a:p>
            <a:pPr marL="457200" indent="-457200"/>
            <a:r>
              <a:rPr lang="en-US" b="1" dirty="0">
                <a:solidFill>
                  <a:schemeClr val="bg1"/>
                </a:solidFill>
              </a:rPr>
              <a:t> </a:t>
            </a:r>
            <a:r>
              <a:rPr lang="en-US" b="1">
                <a:solidFill>
                  <a:schemeClr val="bg1"/>
                </a:solidFill>
              </a:rPr>
              <a:t>The integrated  machine learning algorithm is proposed in this research work by using the soft  computing techniques such as </a:t>
            </a:r>
            <a:r>
              <a:rPr lang="en-US" b="1" i="1">
                <a:solidFill>
                  <a:schemeClr val="bg1"/>
                </a:solidFill>
              </a:rPr>
              <a:t>K </a:t>
            </a:r>
            <a:r>
              <a:rPr lang="en-US" b="1">
                <a:solidFill>
                  <a:schemeClr val="bg1"/>
                </a:solidFill>
              </a:rPr>
              <a:t>Neighbors Classifier, Logistic Regression, Support Vector Classifier, Decision Tree Classifier and Random Forest Classifier.</a:t>
            </a:r>
            <a:endParaRPr lang="en-US" b="1" dirty="0">
              <a:solidFill>
                <a:schemeClr val="bg1"/>
              </a:solidFill>
            </a:endParaRPr>
          </a:p>
          <a:p>
            <a:pPr marL="457200" indent="-457200"/>
            <a:r>
              <a:rPr lang="en-US" b="1" dirty="0">
                <a:solidFill>
                  <a:schemeClr val="bg1"/>
                </a:solidFill>
              </a:rPr>
              <a:t> </a:t>
            </a:r>
            <a:r>
              <a:rPr lang="en-US" b="1">
                <a:solidFill>
                  <a:schemeClr val="bg1"/>
                </a:solidFill>
              </a:rPr>
              <a:t>The purpose of this research work is mainly focus to investigate the various potential supervised statistical algorithms for framing the machine learning based  model to analyze and </a:t>
            </a:r>
            <a:r>
              <a:rPr lang="en-US" b="1">
                <a:solidFill>
                  <a:schemeClr val="bg1"/>
                </a:solidFill>
                <a:ea typeface="+mn-lt"/>
                <a:cs typeface="+mn-lt"/>
              </a:rPr>
              <a:t>predict the cardiac</a:t>
            </a:r>
            <a:r>
              <a:rPr lang="en-US" b="1" dirty="0">
                <a:solidFill>
                  <a:schemeClr val="bg1"/>
                </a:solidFill>
              </a:rPr>
              <a:t> </a:t>
            </a:r>
            <a:r>
              <a:rPr lang="en-US" b="1">
                <a:solidFill>
                  <a:schemeClr val="bg1"/>
                </a:solidFill>
              </a:rPr>
              <a:t>diseases.</a:t>
            </a:r>
            <a:endParaRPr lang="en-US" b="1">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170" y="560717"/>
            <a:ext cx="9144000"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FINAL PREDICTION AND ROC_AUC SCORE OF DECISION TREE</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661358" y="2170981"/>
            <a:ext cx="10668000" cy="488832"/>
          </a:xfrm>
        </p:spPr>
        <p:txBody>
          <a:bodyPr vert="horz" lIns="91440" tIns="45720" rIns="91440" bIns="45720" rtlCol="0" anchor="t">
            <a:normAutofit lnSpcReduction="10000"/>
          </a:bodyPr>
          <a:lstStyle/>
          <a:p>
            <a:r>
              <a:rPr lang="en-US" b="1" dirty="0">
                <a:solidFill>
                  <a:schemeClr val="bg2"/>
                </a:solidFill>
                <a:effectLst>
                  <a:innerShdw blurRad="63500" dist="50800" dir="13500000">
                    <a:srgbClr val="000000">
                      <a:alpha val="50000"/>
                    </a:srgbClr>
                  </a:innerShdw>
                </a:effectLst>
                <a:ea typeface="+mn-lt"/>
                <a:cs typeface="+mn-lt"/>
              </a:rPr>
              <a:t>ROC_AUC-</a:t>
            </a:r>
            <a:r>
              <a:rPr lang="en-US" b="1" dirty="0">
                <a:solidFill>
                  <a:schemeClr val="bg2"/>
                </a:solidFill>
                <a:effectLst>
                  <a:innerShdw blurRad="63500" dist="50800" dir="13500000">
                    <a:srgbClr val="000000">
                      <a:alpha val="50000"/>
                    </a:srgbClr>
                  </a:innerShdw>
                </a:effectLst>
              </a:rPr>
              <a:t>SCORE</a:t>
            </a:r>
            <a:r>
              <a:rPr lang="en-US" b="1" dirty="0">
                <a:solidFill>
                  <a:schemeClr val="bg2"/>
                </a:solidFill>
                <a:effectLst>
                  <a:innerShdw blurRad="63500" dist="50800" dir="13500000">
                    <a:srgbClr val="000000">
                      <a:alpha val="50000"/>
                    </a:srgbClr>
                  </a:innerShdw>
                </a:effectLst>
                <a:ea typeface="+mn-lt"/>
                <a:cs typeface="+mn-lt"/>
              </a:rPr>
              <a:t>= 0.94</a:t>
            </a:r>
            <a:endParaRPr lang="en-US" b="1" dirty="0">
              <a:solidFill>
                <a:schemeClr val="bg2"/>
              </a:solidFill>
              <a:effectLst>
                <a:innerShdw blurRad="63500" dist="50800" dir="13500000">
                  <a:srgbClr val="000000">
                    <a:alpha val="50000"/>
                  </a:srgbClr>
                </a:innerShdw>
              </a:effectLst>
              <a:ea typeface="+mn-lt"/>
              <a:cs typeface="+mn-lt"/>
            </a:endParaRPr>
          </a:p>
        </p:txBody>
      </p:sp>
      <p:pic>
        <p:nvPicPr>
          <p:cNvPr id="5" name="Picture 5" descr="Chart, line chart&#10;&#10;Description automatically generated"/>
          <p:cNvPicPr>
            <a:picLocks noChangeAspect="1"/>
          </p:cNvPicPr>
          <p:nvPr/>
        </p:nvPicPr>
        <p:blipFill>
          <a:blip r:embed="rId1"/>
          <a:stretch>
            <a:fillRect/>
          </a:stretch>
        </p:blipFill>
        <p:spPr>
          <a:xfrm>
            <a:off x="3416060" y="2903025"/>
            <a:ext cx="4871049" cy="3510478"/>
          </a:xfrm>
          <a:prstGeom prst="rect">
            <a:avLst/>
          </a:prstGeom>
          <a:ln w="38100">
            <a:solidFill>
              <a:schemeClr val="bg1"/>
            </a:solidFill>
          </a:ln>
          <a:scene3d>
            <a:camera prst="perspectiveBelow"/>
            <a:lightRig rig="threePt" dir="t"/>
          </a:scene3d>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1"/>
          <a:srcRect t="599" r="3" b="15004"/>
          <a:stretch>
            <a:fillRect/>
          </a:stretch>
        </p:blipFill>
        <p:spPr>
          <a:xfrm>
            <a:off x="20" y="10"/>
            <a:ext cx="12191435"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320798"/>
            <a:ext cx="10668000" cy="1985963"/>
          </a:xfrm>
        </p:spPr>
        <p:txBody>
          <a:bodyPr vert="horz" lIns="91440" tIns="45720" rIns="91440" bIns="45720" rtlCol="0" anchor="b" anchorCtr="0">
            <a:normAutofit/>
          </a:bodyPr>
          <a:lstStyle/>
          <a:p>
            <a:pPr algn="ctr"/>
            <a:r>
              <a:rPr lang="en-US" sz="8000" dirty="0">
                <a:solidFill>
                  <a:schemeClr val="bg2"/>
                </a:solidFill>
                <a:effectLst>
                  <a:innerShdw blurRad="63500" dist="50800" dir="13500000">
                    <a:srgbClr val="000000">
                      <a:alpha val="50000"/>
                    </a:srgbClr>
                  </a:innerShdw>
                </a:effectLst>
              </a:rPr>
              <a:t>RESULTS VIA GRAPHS</a:t>
            </a:r>
            <a:endParaRPr lang="en-US" sz="8000" dirty="0">
              <a:solidFill>
                <a:schemeClr val="bg2"/>
              </a:solidFill>
              <a:effectLst>
                <a:innerShdw blurRad="63500" dist="50800" dir="13500000">
                  <a:srgbClr val="000000">
                    <a:alpha val="50000"/>
                  </a:srgbClr>
                </a:innerShdw>
              </a:effectLs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630" y="529590"/>
            <a:ext cx="9144000"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GRAPHICAL REPRESENTATION  OF ACCURACY LEVEL TO LR, RF, KNN,SVC, DT</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sz="half" idx="1"/>
          </p:nvPr>
        </p:nvSpPr>
        <p:spPr>
          <a:xfrm>
            <a:off x="0" y="3048000"/>
            <a:ext cx="5334000" cy="3048000"/>
          </a:xfrm>
        </p:spPr>
        <p:txBody>
          <a:bodyPr vert="horz" lIns="91440" tIns="45720" rIns="91440" bIns="45720" rtlCol="0" anchor="t">
            <a:normAutofit fontScale="90000"/>
          </a:bodyPr>
          <a:lstStyle/>
          <a:p>
            <a:r>
              <a:rPr lang="en-US" b="1" dirty="0">
                <a:solidFill>
                  <a:schemeClr val="bg2"/>
                </a:solidFill>
                <a:effectLst>
                  <a:innerShdw blurRad="63500" dist="50800" dir="13500000">
                    <a:srgbClr val="000000">
                      <a:alpha val="50000"/>
                    </a:srgbClr>
                  </a:innerShdw>
                </a:effectLst>
                <a:ea typeface="+mn-lt"/>
                <a:cs typeface="+mn-lt"/>
              </a:rPr>
              <a:t>LR- LOGISTIC REGRESSION</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KNN- K NEAREST NEIGHBOUR</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SVC- SUPPORT VECTOR CLASSIFIER</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DT- DECISION TREE</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RF- RANDOM FOREST</a:t>
            </a:r>
            <a:endParaRPr lang="en-US" b="1" dirty="0">
              <a:solidFill>
                <a:schemeClr val="bg2"/>
              </a:solidFill>
              <a:effectLst>
                <a:innerShdw blurRad="63500" dist="50800" dir="13500000">
                  <a:srgbClr val="000000">
                    <a:alpha val="50000"/>
                  </a:srgbClr>
                </a:innerShdw>
              </a:effectLst>
            </a:endParaRPr>
          </a:p>
          <a:p>
            <a:endParaRPr lang="en-US" b="1" dirty="0">
              <a:solidFill>
                <a:schemeClr val="bg2"/>
              </a:solidFill>
              <a:effectLst>
                <a:innerShdw blurRad="63500" dist="50800" dir="13500000">
                  <a:srgbClr val="000000">
                    <a:alpha val="50000"/>
                  </a:srgbClr>
                </a:innerShdw>
              </a:effectLst>
            </a:endParaRPr>
          </a:p>
        </p:txBody>
      </p:sp>
      <p:pic>
        <p:nvPicPr>
          <p:cNvPr id="6" name="Picture 6"/>
          <p:cNvPicPr>
            <a:picLocks noChangeAspect="1"/>
          </p:cNvPicPr>
          <p:nvPr/>
        </p:nvPicPr>
        <p:blipFill>
          <a:blip r:embed="rId1"/>
          <a:stretch>
            <a:fillRect/>
          </a:stretch>
        </p:blipFill>
        <p:spPr>
          <a:xfrm>
            <a:off x="5198853" y="3611314"/>
            <a:ext cx="5374257" cy="3244088"/>
          </a:xfrm>
          <a:prstGeom prst="rect">
            <a:avLst/>
          </a:prstGeom>
          <a:ln w="38100">
            <a:solidFill>
              <a:schemeClr val="bg1"/>
            </a:solidFill>
          </a:ln>
        </p:spPr>
      </p:pic>
      <p:graphicFrame>
        <p:nvGraphicFramePr>
          <p:cNvPr id="5" name="Content Placeholder 4"/>
          <p:cNvGraphicFramePr/>
          <p:nvPr>
            <p:ph sz="half" idx="2"/>
          </p:nvPr>
        </p:nvGraphicFramePr>
        <p:xfrm>
          <a:off x="8146733" y="1793240"/>
          <a:ext cx="3269615" cy="1734820"/>
        </p:xfrm>
        <a:graphic>
          <a:graphicData uri="http://schemas.openxmlformats.org/presentationml/2006/ole">
            <mc:AlternateContent xmlns:mc="http://schemas.openxmlformats.org/markup-compatibility/2006">
              <mc:Choice xmlns:v="urn:schemas-microsoft-com:vml" Requires="v">
                <p:oleObj spid="_x0000_s7" name="" r:id="rId2" imgW="3267075" imgH="1733550" progId="Paint.Picture">
                  <p:embed/>
                </p:oleObj>
              </mc:Choice>
              <mc:Fallback>
                <p:oleObj name="" r:id="rId2" imgW="3267075" imgH="1733550" progId="Paint.Picture">
                  <p:embed/>
                  <p:pic>
                    <p:nvPicPr>
                      <p:cNvPr id="0" name="Picture 6"/>
                      <p:cNvPicPr/>
                      <p:nvPr/>
                    </p:nvPicPr>
                    <p:blipFill>
                      <a:blip r:embed="rId3"/>
                      <a:stretch>
                        <a:fillRect/>
                      </a:stretch>
                    </p:blipFill>
                    <p:spPr>
                      <a:xfrm>
                        <a:off x="8146733" y="1793240"/>
                        <a:ext cx="3269615" cy="1734820"/>
                      </a:xfrm>
                      <a:prstGeom prst="rect">
                        <a:avLst/>
                      </a:prstGeom>
                      <a:ln w="28575">
                        <a:solidFill>
                          <a:schemeClr val="bg1"/>
                        </a:solidFill>
                      </a:ln>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679" y="359434"/>
            <a:ext cx="10869283" cy="1263649"/>
          </a:xfrm>
        </p:spPr>
        <p:txBody>
          <a:bodyPr>
            <a:normAutofit fontScale="90000"/>
          </a:bodyPr>
          <a:lstStyle/>
          <a:p>
            <a:pPr algn="ctr"/>
            <a:r>
              <a:rPr lang="en-US" dirty="0">
                <a:solidFill>
                  <a:schemeClr val="bg2"/>
                </a:solidFill>
                <a:effectLst>
                  <a:innerShdw blurRad="63500" dist="50800" dir="13500000">
                    <a:srgbClr val="000000">
                      <a:alpha val="50000"/>
                    </a:srgbClr>
                  </a:innerShdw>
                </a:effectLst>
              </a:rPr>
              <a:t>GRAPHICAL REPRESENTATION  OF ROC_AUC SCORE TO LR, RF, KNN,SVC, DT</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93345" y="2774950"/>
            <a:ext cx="5718175" cy="3048000"/>
          </a:xfrm>
        </p:spPr>
        <p:txBody>
          <a:bodyPr vert="horz" lIns="91440" tIns="45720" rIns="91440" bIns="45720" rtlCol="0" anchor="t">
            <a:normAutofit fontScale="97500"/>
          </a:bodyPr>
          <a:lstStyle/>
          <a:p>
            <a:r>
              <a:rPr lang="en-US" b="1" dirty="0">
                <a:solidFill>
                  <a:schemeClr val="bg2"/>
                </a:solidFill>
                <a:effectLst>
                  <a:innerShdw blurRad="63500" dist="50800" dir="13500000">
                    <a:srgbClr val="000000">
                      <a:alpha val="50000"/>
                    </a:srgbClr>
                  </a:innerShdw>
                </a:effectLst>
                <a:ea typeface="+mn-lt"/>
                <a:cs typeface="+mn-lt"/>
              </a:rPr>
              <a:t>LR- LOGISTIC REGRESSION</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KNN- K NEAREST NEIGHBOUR</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SVC- SUPPORT VECTOR CLASSIFIER</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DT- DECISION TREE</a:t>
            </a:r>
            <a:endParaRPr lang="en-US" b="1" dirty="0">
              <a:solidFill>
                <a:schemeClr val="bg2"/>
              </a:solidFill>
              <a:effectLst>
                <a:innerShdw blurRad="63500" dist="50800" dir="13500000">
                  <a:srgbClr val="000000">
                    <a:alpha val="50000"/>
                  </a:srgbClr>
                </a:innerShdw>
              </a:effectLst>
              <a:ea typeface="+mn-lt"/>
              <a:cs typeface="+mn-lt"/>
            </a:endParaRPr>
          </a:p>
          <a:p>
            <a:r>
              <a:rPr lang="en-US" b="1" dirty="0">
                <a:solidFill>
                  <a:schemeClr val="bg2"/>
                </a:solidFill>
                <a:effectLst>
                  <a:innerShdw blurRad="63500" dist="50800" dir="13500000">
                    <a:srgbClr val="000000">
                      <a:alpha val="50000"/>
                    </a:srgbClr>
                  </a:innerShdw>
                </a:effectLst>
                <a:ea typeface="+mn-lt"/>
                <a:cs typeface="+mn-lt"/>
              </a:rPr>
              <a:t>RF- RANDOM FOREST</a:t>
            </a:r>
            <a:endParaRPr lang="en-US" b="1" dirty="0">
              <a:solidFill>
                <a:schemeClr val="bg2"/>
              </a:solidFill>
              <a:effectLst>
                <a:innerShdw blurRad="63500" dist="50800" dir="13500000">
                  <a:srgbClr val="000000">
                    <a:alpha val="50000"/>
                  </a:srgbClr>
                </a:innerShdw>
              </a:effectLst>
              <a:ea typeface="+mn-lt"/>
              <a:cs typeface="+mn-lt"/>
            </a:endParaRPr>
          </a:p>
          <a:p>
            <a:endParaRPr lang="en-US" b="1" dirty="0">
              <a:solidFill>
                <a:schemeClr val="bg2"/>
              </a:solidFill>
              <a:effectLst>
                <a:innerShdw blurRad="63500" dist="50800" dir="13500000">
                  <a:srgbClr val="000000">
                    <a:alpha val="50000"/>
                  </a:srgbClr>
                </a:innerShdw>
              </a:effectLst>
              <a:ea typeface="+mn-lt"/>
              <a:cs typeface="+mn-lt"/>
            </a:endParaRPr>
          </a:p>
        </p:txBody>
      </p:sp>
      <p:pic>
        <p:nvPicPr>
          <p:cNvPr id="4" name="Picture 4" descr="Chart, bar chart&#10;&#10;Description automatically generated"/>
          <p:cNvPicPr>
            <a:picLocks noChangeAspect="1"/>
          </p:cNvPicPr>
          <p:nvPr/>
        </p:nvPicPr>
        <p:blipFill>
          <a:blip r:embed="rId1"/>
          <a:stretch>
            <a:fillRect/>
          </a:stretch>
        </p:blipFill>
        <p:spPr>
          <a:xfrm>
            <a:off x="5989955" y="2432685"/>
            <a:ext cx="5503545" cy="3617595"/>
          </a:xfrm>
          <a:prstGeom prst="rect">
            <a:avLst/>
          </a:prstGeom>
          <a:ln w="57150">
            <a:solidFill>
              <a:schemeClr val="bg1"/>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2"/>
                </a:solidFill>
                <a:effectLst>
                  <a:innerShdw blurRad="63500" dist="50800" dir="13500000">
                    <a:srgbClr val="000000">
                      <a:alpha val="50000"/>
                    </a:srgbClr>
                  </a:innerShdw>
                </a:effectLst>
              </a:rPr>
              <a:t>CONCLUSION</a:t>
            </a:r>
            <a:endParaRPr lang="en-US" dirty="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p:txBody>
          <a:bodyPr vert="horz" lIns="91440" tIns="45720" rIns="91440" bIns="45720" rtlCol="0" anchor="t">
            <a:normAutofit lnSpcReduction="20000"/>
          </a:bodyPr>
          <a:lstStyle/>
          <a:p>
            <a:pPr>
              <a:buNone/>
            </a:pPr>
            <a:r>
              <a:rPr lang="en-US">
                <a:solidFill>
                  <a:schemeClr val="bg2"/>
                </a:solidFill>
                <a:effectLst>
                  <a:innerShdw blurRad="63500" dist="50800" dir="13500000">
                    <a:srgbClr val="000000">
                      <a:alpha val="50000"/>
                    </a:srgbClr>
                  </a:innerShdw>
                </a:effectLst>
                <a:ea typeface="+mn-lt"/>
                <a:cs typeface="+mn-lt"/>
              </a:rPr>
              <a:t>This project tells us the heart disease prognostication using machine learning techniques. Being, used five algorithms called Random Forest, Logistic algorithm, SVC, Decision Tree Algorithm,  </a:t>
            </a:r>
            <a:r>
              <a:rPr lang="en-US" i="1" dirty="0">
                <a:solidFill>
                  <a:schemeClr val="bg2"/>
                </a:solidFill>
                <a:effectLst>
                  <a:innerShdw blurRad="63500" dist="50800" dir="13500000">
                    <a:srgbClr val="000000">
                      <a:alpha val="50000"/>
                    </a:srgbClr>
                  </a:innerShdw>
                </a:effectLst>
                <a:ea typeface="+mn-lt"/>
                <a:cs typeface="+mn-lt"/>
              </a:rPr>
              <a:t>KNN</a:t>
            </a:r>
            <a:r>
              <a:rPr lang="en-US" dirty="0">
                <a:solidFill>
                  <a:schemeClr val="bg2"/>
                </a:solidFill>
                <a:effectLst>
                  <a:innerShdw blurRad="63500" dist="50800" dir="13500000">
                    <a:srgbClr val="000000">
                      <a:alpha val="50000"/>
                    </a:srgbClr>
                  </a:innerShdw>
                </a:effectLst>
                <a:ea typeface="+mn-lt"/>
                <a:cs typeface="+mn-lt"/>
              </a:rPr>
              <a:t> algorithm  are been used to check and find accuracy level of that, which will help us to compare each and every algorithm accuracy rate to tell which is best suitable and predictable one </a:t>
            </a:r>
            <a:r>
              <a:rPr lang="en-US" i="1" dirty="0">
                <a:solidFill>
                  <a:schemeClr val="bg2"/>
                </a:solidFill>
                <a:effectLst>
                  <a:innerShdw blurRad="63500" dist="50800" dir="13500000">
                    <a:srgbClr val="000000">
                      <a:alpha val="50000"/>
                    </a:srgbClr>
                  </a:innerShdw>
                </a:effectLst>
                <a:ea typeface="+mn-lt"/>
                <a:cs typeface="+mn-lt"/>
              </a:rPr>
              <a:t>i.e</a:t>
            </a:r>
            <a:r>
              <a:rPr lang="en-US" dirty="0">
                <a:solidFill>
                  <a:schemeClr val="bg2"/>
                </a:solidFill>
                <a:effectLst>
                  <a:innerShdw blurRad="63500" dist="50800" dir="13500000">
                    <a:srgbClr val="000000">
                      <a:alpha val="50000"/>
                    </a:srgbClr>
                  </a:innerShdw>
                </a:effectLst>
                <a:ea typeface="+mn-lt"/>
                <a:cs typeface="+mn-lt"/>
              </a:rPr>
              <a:t>., Logistic Regression Algorithm provides 85.7% accuracy  when compare to other</a:t>
            </a:r>
            <a:r>
              <a:rPr lang="en-US">
                <a:solidFill>
                  <a:schemeClr val="bg2"/>
                </a:solidFill>
                <a:effectLst>
                  <a:innerShdw blurRad="63500" dist="50800" dir="13500000">
                    <a:srgbClr val="000000">
                      <a:alpha val="50000"/>
                    </a:srgbClr>
                  </a:innerShdw>
                </a:effectLst>
                <a:ea typeface="+mn-lt"/>
                <a:cs typeface="+mn-lt"/>
              </a:rPr>
              <a:t> so this is the best suitable algorithm for prediction.</a:t>
            </a:r>
            <a:endParaRPr lang="en-US" dirty="0">
              <a:solidFill>
                <a:schemeClr val="bg2"/>
              </a:solidFill>
              <a:effectLst>
                <a:innerShdw blurRad="63500" dist="50800" dir="13500000">
                  <a:srgbClr val="000000">
                    <a:alpha val="50000"/>
                  </a:srgbClr>
                </a:innerShdw>
              </a:effectLst>
              <a:ea typeface="+mn-lt"/>
              <a:cs typeface="+mn-lt"/>
            </a:endParaRPr>
          </a:p>
          <a:p>
            <a:pPr marL="0" indent="0">
              <a:buNone/>
            </a:pPr>
            <a:endParaRPr lang="en-US" dirty="0">
              <a:solidFill>
                <a:schemeClr val="bg2"/>
              </a:solidFill>
              <a:effectLst>
                <a:innerShdw blurRad="63500" dist="50800" dir="13500000">
                  <a:srgbClr val="000000">
                    <a:alpha val="50000"/>
                  </a:srgbClr>
                </a:innerShdw>
              </a:effectLst>
              <a:ea typeface="+mn-lt"/>
              <a:cs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6225"/>
            <a:ext cx="9144000" cy="1263649"/>
          </a:xfrm>
        </p:spPr>
        <p:txBody>
          <a:bodyPr>
            <a:normAutofit fontScale="90000"/>
          </a:bodyPr>
          <a:lstStyle/>
          <a:p>
            <a:pPr algn="ctr"/>
            <a:r>
              <a:rPr lang="en-US" dirty="0">
                <a:solidFill>
                  <a:schemeClr val="bg1"/>
                </a:solidFill>
              </a:rPr>
              <a:t>Merits  of Heart Disease Prediction Using Machine Learning</a:t>
            </a:r>
            <a:endParaRPr lang="en-IN" dirty="0"/>
          </a:p>
        </p:txBody>
      </p:sp>
      <p:sp>
        <p:nvSpPr>
          <p:cNvPr id="3" name="Content Placeholder 2"/>
          <p:cNvSpPr>
            <a:spLocks noGrp="1"/>
          </p:cNvSpPr>
          <p:nvPr>
            <p:ph idx="1"/>
          </p:nvPr>
        </p:nvSpPr>
        <p:spPr>
          <a:xfrm>
            <a:off x="762000" y="2143125"/>
            <a:ext cx="10668000" cy="3952875"/>
          </a:xfrm>
        </p:spPr>
        <p:txBody>
          <a:bodyPr>
            <a:normAutofit/>
          </a:bodyPr>
          <a:lstStyle/>
          <a:p>
            <a:pPr marL="0" indent="0">
              <a:buNone/>
            </a:pPr>
            <a:endParaRPr lang="en-US" b="1" dirty="0">
              <a:solidFill>
                <a:schemeClr val="bg1"/>
              </a:solidFill>
            </a:endParaRPr>
          </a:p>
          <a:p>
            <a:pPr marL="0" indent="0">
              <a:buNone/>
            </a:pPr>
            <a:r>
              <a:rPr lang="en-US" b="1" dirty="0">
                <a:solidFill>
                  <a:schemeClr val="bg1"/>
                </a:solidFill>
              </a:rPr>
              <a:t>1. Increased accuracy for effective heart disease diagnosis.   </a:t>
            </a:r>
            <a:endParaRPr lang="en-US" b="1" dirty="0">
              <a:solidFill>
                <a:schemeClr val="bg1"/>
              </a:solidFill>
            </a:endParaRPr>
          </a:p>
          <a:p>
            <a:pPr marL="0" indent="0">
              <a:buNone/>
            </a:pPr>
            <a:r>
              <a:rPr lang="en-US" b="1" dirty="0">
                <a:solidFill>
                  <a:schemeClr val="bg1"/>
                </a:solidFill>
              </a:rPr>
              <a:t>2. Handles roughest(enormous) amount of data using random forest algorithm and feature selection.  </a:t>
            </a:r>
            <a:endParaRPr lang="en-US" b="1" dirty="0">
              <a:solidFill>
                <a:schemeClr val="bg1"/>
              </a:solidFill>
            </a:endParaRPr>
          </a:p>
          <a:p>
            <a:pPr marL="0" indent="0">
              <a:buNone/>
            </a:pPr>
            <a:r>
              <a:rPr lang="en-US" b="1" dirty="0">
                <a:solidFill>
                  <a:schemeClr val="bg1"/>
                </a:solidFill>
              </a:rPr>
              <a:t>3. Reduce the time complexity of doctors.  </a:t>
            </a:r>
            <a:endParaRPr lang="en-US" b="1" dirty="0">
              <a:solidFill>
                <a:schemeClr val="bg1"/>
              </a:solidFill>
            </a:endParaRPr>
          </a:p>
          <a:p>
            <a:pPr marL="0" indent="0">
              <a:buNone/>
            </a:pPr>
            <a:r>
              <a:rPr lang="en-US" b="1" dirty="0">
                <a:solidFill>
                  <a:schemeClr val="bg1"/>
                </a:solidFill>
              </a:rPr>
              <a:t>4. Cost effective for patients.</a:t>
            </a:r>
            <a:endParaRPr lang="en-IN" b="1"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6225"/>
            <a:ext cx="9144000" cy="1263649"/>
          </a:xfrm>
        </p:spPr>
        <p:txBody>
          <a:bodyPr>
            <a:normAutofit fontScale="90000"/>
          </a:bodyPr>
          <a:lstStyle/>
          <a:p>
            <a:pPr algn="ctr"/>
            <a:r>
              <a:rPr lang="en-US" dirty="0">
                <a:solidFill>
                  <a:schemeClr val="bg1"/>
                </a:solidFill>
              </a:rPr>
              <a:t>Demerits of Heart Disease Prediction Using Machine Learning</a:t>
            </a:r>
            <a:endParaRPr lang="en-IN" dirty="0"/>
          </a:p>
        </p:txBody>
      </p:sp>
      <p:sp>
        <p:nvSpPr>
          <p:cNvPr id="3" name="Content Placeholder 2"/>
          <p:cNvSpPr>
            <a:spLocks noGrp="1"/>
          </p:cNvSpPr>
          <p:nvPr>
            <p:ph idx="1"/>
          </p:nvPr>
        </p:nvSpPr>
        <p:spPr>
          <a:xfrm>
            <a:off x="762000" y="2143125"/>
            <a:ext cx="10668000" cy="3952875"/>
          </a:xfrm>
        </p:spPr>
        <p:txBody>
          <a:bodyPr>
            <a:normAutofit/>
          </a:bodyPr>
          <a:lstStyle/>
          <a:p>
            <a:pPr marL="0" indent="0">
              <a:buNone/>
            </a:pPr>
            <a:endParaRPr lang="en-US" b="1" dirty="0">
              <a:solidFill>
                <a:schemeClr val="bg1"/>
              </a:solidFill>
            </a:endParaRPr>
          </a:p>
          <a:p>
            <a:pPr marL="0" indent="0">
              <a:buNone/>
            </a:pPr>
            <a:r>
              <a:rPr lang="en-US" b="1" dirty="0">
                <a:solidFill>
                  <a:schemeClr val="bg1"/>
                </a:solidFill>
              </a:rPr>
              <a:t>1. Prediction of cardiovascular disease results is not accurate.   </a:t>
            </a:r>
            <a:endParaRPr lang="en-US" b="1" dirty="0">
              <a:solidFill>
                <a:schemeClr val="bg1"/>
              </a:solidFill>
            </a:endParaRPr>
          </a:p>
          <a:p>
            <a:pPr marL="0" indent="0">
              <a:buNone/>
            </a:pPr>
            <a:r>
              <a:rPr lang="en-US" b="1" dirty="0">
                <a:solidFill>
                  <a:schemeClr val="bg1"/>
                </a:solidFill>
              </a:rPr>
              <a:t>2. Data mining techniques does not help to provide effective decision making.  </a:t>
            </a:r>
            <a:endParaRPr lang="en-US" b="1" dirty="0">
              <a:solidFill>
                <a:schemeClr val="bg1"/>
              </a:solidFill>
            </a:endParaRPr>
          </a:p>
          <a:p>
            <a:pPr marL="0" indent="0">
              <a:buNone/>
            </a:pPr>
            <a:r>
              <a:rPr lang="en-US" b="1" dirty="0">
                <a:solidFill>
                  <a:schemeClr val="bg1"/>
                </a:solidFill>
              </a:rPr>
              <a:t>3. Cannot handle enormous datasets for patient records.  </a:t>
            </a:r>
            <a:endParaRPr lang="en-US" b="1" dirty="0">
              <a:solidFill>
                <a:schemeClr val="bg1"/>
              </a:solidFill>
            </a:endParaRPr>
          </a:p>
          <a:p>
            <a:pPr marL="0" indent="0">
              <a:buNone/>
            </a:pPr>
            <a:r>
              <a:rPr lang="en-US" b="1" dirty="0">
                <a:solidFill>
                  <a:schemeClr val="bg1"/>
                </a:solidFill>
              </a:rPr>
              <a:t>4. Major disadvantage is to over-fitting. And it’s not so  easy to implement    </a:t>
            </a:r>
            <a:endParaRPr lang="en-US" b="1"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chemeClr val="bg2"/>
                </a:solidFill>
                <a:effectLst>
                  <a:innerShdw blurRad="63500" dist="50800" dir="13500000">
                    <a:srgbClr val="000000">
                      <a:alpha val="50000"/>
                    </a:srgbClr>
                  </a:innerShdw>
                </a:effectLst>
              </a:rPr>
              <a:t>FUTURE WORK</a:t>
            </a:r>
            <a:endParaRPr lang="en-US">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a:solidFill>
                  <a:schemeClr val="bg2"/>
                </a:solidFill>
                <a:effectLst>
                  <a:innerShdw blurRad="63500" dist="50800" dir="13500000">
                    <a:srgbClr val="000000">
                      <a:alpha val="50000"/>
                    </a:srgbClr>
                  </a:innerShdw>
                </a:effectLst>
                <a:ea typeface="+mn-lt"/>
                <a:cs typeface="+mn-lt"/>
              </a:rPr>
              <a:t>      In the future, we can analyze other classifiers and develop a hybrid model for Heart disease prediction.  Heart Disease has provided many studies in recent years, through different approaches as computing vision, classification, and prediction. As a future work, we considered an improvement in predictions, testing and with neural networks which we can go with deep learning approaches in databases containing.</a:t>
            </a:r>
            <a:endParaRPr lang="en-US">
              <a:solidFill>
                <a:schemeClr val="bg2"/>
              </a:solidFill>
              <a:effectLst>
                <a:innerShdw blurRad="63500" dist="50800" dir="13500000">
                  <a:srgbClr val="000000">
                    <a:alpha val="50000"/>
                  </a:srgbClr>
                </a:innerShdw>
              </a:effectLst>
              <a:ea typeface="+mn-lt"/>
              <a:cs typeface="+mn-lt"/>
            </a:endParaRPr>
          </a:p>
          <a:p>
            <a:endParaRPr lang="en-US" dirty="0">
              <a:solidFill>
                <a:schemeClr val="bg2"/>
              </a:solidFill>
              <a:effectLst>
                <a:innerShdw blurRad="63500" dist="50800" dir="13500000">
                  <a:srgbClr val="000000">
                    <a:alpha val="50000"/>
                  </a:srgbClr>
                </a:innerShdw>
              </a:effectLst>
              <a:ea typeface="+mn-lt"/>
              <a:cs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741805" y="306705"/>
            <a:ext cx="9144000" cy="1263649"/>
          </a:xfrm>
        </p:spPr>
        <p:txBody>
          <a:bodyPr>
            <a:scene3d>
              <a:camera prst="orthographicFront"/>
              <a:lightRig rig="threePt" dir="t"/>
            </a:scene3d>
          </a:bodyPr>
          <a:p>
            <a:pPr algn="ctr"/>
            <a:r>
              <a:rPr lang="en-US">
                <a:solidFill>
                  <a:schemeClr val="bg2"/>
                </a:solidFill>
                <a:effectLst>
                  <a:innerShdw blurRad="63500" dist="50800" dir="13500000">
                    <a:srgbClr val="000000">
                      <a:alpha val="50000"/>
                    </a:srgbClr>
                  </a:innerShdw>
                </a:effectLst>
              </a:rPr>
              <a:t>REFERENCE</a:t>
            </a:r>
            <a:endParaRPr lang="en-US">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idx="1"/>
          </p:nvPr>
        </p:nvSpPr>
        <p:spPr>
          <a:xfrm>
            <a:off x="375920" y="1044575"/>
            <a:ext cx="11350625" cy="5645150"/>
          </a:xfrm>
        </p:spPr>
        <p:txBody>
          <a:bodyPr>
            <a:noAutofit/>
          </a:bodyPr>
          <a:p>
            <a:pPr marL="0" indent="0">
              <a:buNone/>
            </a:pPr>
            <a:r>
              <a:rPr lang="en-US" sz="1600" b="1">
                <a:solidFill>
                  <a:schemeClr val="bg2"/>
                </a:solidFill>
                <a:effectLst>
                  <a:innerShdw blurRad="63500" dist="50800" dir="13500000">
                    <a:srgbClr val="000000">
                      <a:alpha val="50000"/>
                    </a:srgbClr>
                  </a:innerShdw>
                </a:effectLst>
              </a:rPr>
              <a:t>[1].M. Marimuthu, S. Deivarani, Analysis of Heart Disease Prediction using Various Machine Learning Techniques, 5, 2019.</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[2].Nimai Chand Das Adhikari, Arpana Alka, and Rajat Garg, HPPS: Heart Problem Prediction System using Machine Learning.</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[3].Adil Hussain She, Pawan Kumar Chaurasia, A Review on Heart Disease Prediction Using Machine Learning Techniques, 9(4), 2019. </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[4].Navdeep Singh et al., Genetic algorithm and Naive Bayes GA, 2020.</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[5].Sarangam Kodati et al., Decision Table Easy to draw and easy to change, 2019.</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[6].R. Sharmila, S. Chellammal, A conceptual method to enhance the prediction of heart diseases using the data techniques, International Journal of Computer Science and Engineering, 2018.</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[7].Jayami Patel, Tejal Upadhay, Heart disease Prediction using Machine Learning, 2017.</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[8].Boshra Brahmi, Mirsaeid Hosseini Shirvani, Prediction and Diagnosis of Heart Disease by Data Mining Techniques, 2015. </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[9].M. Marimuthu, M. Abinaya, K.S. Hariesh, K. Madhankumar, V. Pavithra, A Review on Heart Disease Prediction using Machine Learning and Data Analytics Approach, 181(18), 2018. </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[10].Ashwini Shetty , Chandra Naik, Different Data Mining Approaches for Predicting Heart Disease, 5 (9), 2016.</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[11].Navdeep Singh Sidhu1, Sunil Kumar, Kondethim mannahall  Rangaiah, Dwarikaprasad Ramesh, Kumaraswamy Veerappa, Cholenahally Nanjappa Manjunath Clinical Medicine Insights: Cardiology, 14(7), 2020.</a:t>
            </a:r>
            <a:endParaRPr lang="en-US" sz="1600" b="1">
              <a:solidFill>
                <a:schemeClr val="bg2"/>
              </a:solidFill>
              <a:effectLst>
                <a:innerShdw blurRad="63500" dist="50800" dir="13500000">
                  <a:srgbClr val="000000">
                    <a:alpha val="50000"/>
                  </a:srgbClr>
                </a:innerShdw>
              </a:effectLst>
            </a:endParaRPr>
          </a:p>
          <a:p>
            <a:pPr marL="0" indent="0">
              <a:buNone/>
            </a:pPr>
            <a:r>
              <a:rPr lang="en-US" sz="1600" b="1">
                <a:solidFill>
                  <a:schemeClr val="bg2"/>
                </a:solidFill>
                <a:effectLst>
                  <a:innerShdw blurRad="63500" dist="50800" dir="13500000">
                    <a:srgbClr val="000000">
                      <a:alpha val="50000"/>
                    </a:srgbClr>
                  </a:innerShdw>
                </a:effectLst>
              </a:rPr>
              <a:t>Kaggle:https://www.kaggle.com/ronitf/heart-disease-uci</a:t>
            </a:r>
            <a:endParaRPr lang="en-US" sz="1600" b="1">
              <a:solidFill>
                <a:schemeClr val="bg2"/>
              </a:solidFill>
              <a:effectLst>
                <a:innerShdw blurRad="63500" dist="50800" dir="13500000">
                  <a:srgbClr val="000000">
                    <a:alpha val="50000"/>
                  </a:srgbClr>
                </a:inn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1"/>
          <a:srcRect t="6170" r="3" b="3829"/>
          <a:stretch>
            <a:fillRect/>
          </a:stretch>
        </p:blipFill>
        <p:spPr>
          <a:xfrm>
            <a:off x="20" y="71897"/>
            <a:ext cx="12191435"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1362074"/>
            <a:ext cx="12192001"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1523999"/>
            <a:ext cx="10668000" cy="1985963"/>
          </a:xfrm>
        </p:spPr>
        <p:txBody>
          <a:bodyPr>
            <a:normAutofit/>
          </a:bodyPr>
          <a:lstStyle/>
          <a:p>
            <a:r>
              <a:rPr lang="en-US" sz="8000" dirty="0">
                <a:solidFill>
                  <a:srgbClr val="FFFFFF"/>
                </a:solidFill>
              </a:rPr>
              <a:t>THANK YOU</a:t>
            </a:r>
            <a:endParaRPr lang="en-US" sz="80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905" y="1337094"/>
            <a:ext cx="10682377" cy="1263649"/>
          </a:xfrm>
        </p:spPr>
        <p:txBody>
          <a:bodyPr>
            <a:normAutofit fontScale="90000"/>
          </a:bodyPr>
          <a:lstStyle/>
          <a:p>
            <a:pPr algn="ctr"/>
            <a:r>
              <a:rPr lang="en-US">
                <a:solidFill>
                  <a:schemeClr val="bg2"/>
                </a:solidFill>
                <a:effectLst>
                  <a:innerShdw blurRad="63500" dist="50800" dir="13500000">
                    <a:srgbClr val="000000">
                      <a:alpha val="50000"/>
                    </a:srgbClr>
                  </a:innerShdw>
                </a:effectLst>
              </a:rPr>
              <a:t>WHY WE GO FOR MACHINE LEARNING  AND PLATFORM WE USED?</a:t>
            </a:r>
            <a:endParaRPr lang="en-US">
              <a:solidFill>
                <a:schemeClr val="bg2"/>
              </a:solidFill>
              <a:effectLst>
                <a:innerShdw blurRad="63500" dist="50800" dir="13500000">
                  <a:srgbClr val="000000">
                    <a:alpha val="50000"/>
                  </a:srgbClr>
                </a:innerShdw>
              </a:effectLst>
            </a:endParaRPr>
          </a:p>
        </p:txBody>
      </p:sp>
      <p:pic>
        <p:nvPicPr>
          <p:cNvPr id="7" name="Picture 7" descr="Shape, circle&#10;&#10;Description automatically generated"/>
          <p:cNvPicPr>
            <a:picLocks noGrp="1" noChangeAspect="1"/>
          </p:cNvPicPr>
          <p:nvPr>
            <p:ph idx="1"/>
          </p:nvPr>
        </p:nvPicPr>
        <p:blipFill>
          <a:blip r:embed="rId1"/>
          <a:stretch>
            <a:fillRect/>
          </a:stretch>
        </p:blipFill>
        <p:spPr>
          <a:xfrm>
            <a:off x="-97" y="2969331"/>
            <a:ext cx="2602304" cy="2602304"/>
          </a:xfrm>
        </p:spPr>
      </p:pic>
      <p:pic>
        <p:nvPicPr>
          <p:cNvPr id="8" name="Picture 8" descr="A flat screen television&#10;&#10;Description automatically generated"/>
          <p:cNvPicPr>
            <a:picLocks noChangeAspect="1"/>
          </p:cNvPicPr>
          <p:nvPr/>
        </p:nvPicPr>
        <p:blipFill>
          <a:blip r:embed="rId2"/>
          <a:stretch>
            <a:fillRect/>
          </a:stretch>
        </p:blipFill>
        <p:spPr>
          <a:xfrm>
            <a:off x="3001327" y="3589398"/>
            <a:ext cx="1362075" cy="1362075"/>
          </a:xfrm>
          <a:prstGeom prst="rect">
            <a:avLst/>
          </a:prstGeom>
        </p:spPr>
      </p:pic>
      <p:pic>
        <p:nvPicPr>
          <p:cNvPr id="9" name="Picture 9" descr="A close up of a logo&#10;&#10;Description automatically generated"/>
          <p:cNvPicPr>
            <a:picLocks noChangeAspect="1"/>
          </p:cNvPicPr>
          <p:nvPr/>
        </p:nvPicPr>
        <p:blipFill>
          <a:blip r:embed="rId3"/>
          <a:stretch>
            <a:fillRect/>
          </a:stretch>
        </p:blipFill>
        <p:spPr>
          <a:xfrm>
            <a:off x="6464923" y="3141776"/>
            <a:ext cx="2533650" cy="685800"/>
          </a:xfrm>
          <a:prstGeom prst="rect">
            <a:avLst/>
          </a:prstGeom>
        </p:spPr>
      </p:pic>
      <p:pic>
        <p:nvPicPr>
          <p:cNvPr id="10" name="Picture 10"/>
          <p:cNvPicPr>
            <a:picLocks noChangeAspect="1"/>
          </p:cNvPicPr>
          <p:nvPr/>
        </p:nvPicPr>
        <p:blipFill>
          <a:blip r:embed="rId4"/>
          <a:stretch>
            <a:fillRect/>
          </a:stretch>
        </p:blipFill>
        <p:spPr>
          <a:xfrm>
            <a:off x="7725907" y="3827906"/>
            <a:ext cx="1362075" cy="447675"/>
          </a:xfrm>
          <a:prstGeom prst="rect">
            <a:avLst/>
          </a:prstGeom>
        </p:spPr>
      </p:pic>
      <p:pic>
        <p:nvPicPr>
          <p:cNvPr id="12" name="Picture 7" descr="Shape, circle&#10;&#10;Description automatically generated"/>
          <p:cNvPicPr>
            <a:picLocks noChangeAspect="1"/>
          </p:cNvPicPr>
          <p:nvPr/>
        </p:nvPicPr>
        <p:blipFill>
          <a:blip r:embed="rId1"/>
          <a:stretch>
            <a:fillRect/>
          </a:stretch>
        </p:blipFill>
        <p:spPr>
          <a:xfrm>
            <a:off x="9310093" y="3041182"/>
            <a:ext cx="2645435" cy="2645435"/>
          </a:xfrm>
          <a:prstGeom prst="rect">
            <a:avLst/>
          </a:prstGeom>
        </p:spPr>
      </p:pic>
      <p:pic>
        <p:nvPicPr>
          <p:cNvPr id="14" name="Picture 7" descr="Shape, circle&#10;&#10;Description automatically generated"/>
          <p:cNvPicPr>
            <a:picLocks noChangeAspect="1"/>
          </p:cNvPicPr>
          <p:nvPr/>
        </p:nvPicPr>
        <p:blipFill>
          <a:blip r:embed="rId1"/>
          <a:stretch>
            <a:fillRect/>
          </a:stretch>
        </p:blipFill>
        <p:spPr>
          <a:xfrm>
            <a:off x="4761780" y="3062735"/>
            <a:ext cx="2602304" cy="2602304"/>
          </a:xfrm>
          <a:prstGeom prst="rect">
            <a:avLst/>
          </a:prstGeom>
        </p:spPr>
      </p:pic>
      <p:pic>
        <p:nvPicPr>
          <p:cNvPr id="15" name="Picture 10"/>
          <p:cNvPicPr>
            <a:picLocks noChangeAspect="1"/>
          </p:cNvPicPr>
          <p:nvPr/>
        </p:nvPicPr>
        <p:blipFill>
          <a:blip r:embed="rId4"/>
          <a:stretch>
            <a:fillRect/>
          </a:stretch>
        </p:blipFill>
        <p:spPr>
          <a:xfrm>
            <a:off x="7725906" y="4441687"/>
            <a:ext cx="1362075" cy="447675"/>
          </a:xfrm>
          <a:prstGeom prst="rect">
            <a:avLst/>
          </a:prstGeom>
        </p:spPr>
      </p:pic>
      <p:sp>
        <p:nvSpPr>
          <p:cNvPr id="16" name="TextBox 15"/>
          <p:cNvSpPr txBox="1"/>
          <p:nvPr/>
        </p:nvSpPr>
        <p:spPr>
          <a:xfrm>
            <a:off x="9635490" y="3910330"/>
            <a:ext cx="2218055" cy="11068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200" b="1" dirty="0">
                <a:highlight>
                  <a:srgbClr val="000000"/>
                </a:highlight>
              </a:rPr>
              <a:t>TARGET(class </a:t>
            </a:r>
            <a:r>
              <a:rPr lang="en-US" sz="2200" b="1">
                <a:highlight>
                  <a:srgbClr val="000000"/>
                </a:highlight>
              </a:rPr>
              <a:t>attribute in dataset)</a:t>
            </a:r>
            <a:endParaRPr lang="en-US"/>
          </a:p>
        </p:txBody>
      </p:sp>
      <p:sp>
        <p:nvSpPr>
          <p:cNvPr id="17" name="TextBox 16"/>
          <p:cNvSpPr txBox="1"/>
          <p:nvPr/>
        </p:nvSpPr>
        <p:spPr>
          <a:xfrm>
            <a:off x="4964370" y="3430569"/>
            <a:ext cx="219686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dirty="0">
                <a:highlight>
                  <a:srgbClr val="000000"/>
                </a:highlight>
              </a:rPr>
              <a:t>MACHINE LEARNING (with the help of python using ANACONDA </a:t>
            </a:r>
            <a:r>
              <a:rPr lang="en-US" sz="2000" b="1">
                <a:highlight>
                  <a:srgbClr val="000000"/>
                </a:highlight>
              </a:rPr>
              <a:t>(jupyter)</a:t>
            </a:r>
            <a:r>
              <a:rPr lang="en-US" sz="2000" b="1" dirty="0">
                <a:highlight>
                  <a:srgbClr val="000000"/>
                </a:highlight>
              </a:rPr>
              <a:t>)</a:t>
            </a:r>
            <a:endParaRPr lang="en-US" dirty="0">
              <a:highlight>
                <a:srgbClr val="000000"/>
              </a:highlight>
            </a:endParaRPr>
          </a:p>
        </p:txBody>
      </p:sp>
      <p:sp>
        <p:nvSpPr>
          <p:cNvPr id="18" name="TextBox 17"/>
          <p:cNvSpPr txBox="1"/>
          <p:nvPr/>
        </p:nvSpPr>
        <p:spPr>
          <a:xfrm>
            <a:off x="260386" y="3460413"/>
            <a:ext cx="2081842" cy="1691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dirty="0">
                <a:highlight>
                  <a:srgbClr val="000000"/>
                </a:highlight>
              </a:rPr>
              <a:t>HEART DISEASES PREDICTION DATASET(</a:t>
            </a:r>
            <a:r>
              <a:rPr lang="en-US" sz="2200" b="1" dirty="0">
                <a:highlight>
                  <a:srgbClr val="000000"/>
                </a:highlight>
              </a:rPr>
              <a:t>from </a:t>
            </a:r>
            <a:r>
              <a:rPr lang="en-US" sz="2200" b="1">
                <a:highlight>
                  <a:srgbClr val="000000"/>
                </a:highlight>
              </a:rPr>
              <a:t>kaggle</a:t>
            </a:r>
            <a:r>
              <a:rPr lang="en-US" sz="2000" b="1">
                <a:highlight>
                  <a:srgbClr val="000000"/>
                </a:highlight>
              </a:rPr>
              <a:t>)</a:t>
            </a:r>
            <a:endParaRPr lang="en-US" sz="2000" b="1" dirty="0">
              <a:highlight>
                <a:srgbClr val="00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1"/>
          <a:srcRect t="9711" r="3" b="5892"/>
          <a:stretch>
            <a:fillRect/>
          </a:stretch>
        </p:blipFill>
        <p:spPr>
          <a:xfrm>
            <a:off x="20" y="10"/>
            <a:ext cx="12191435"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320798"/>
            <a:ext cx="10668000" cy="1985963"/>
          </a:xfrm>
        </p:spPr>
        <p:txBody>
          <a:bodyPr vert="horz" lIns="91440" tIns="45720" rIns="91440" bIns="45720" rtlCol="0" anchor="b" anchorCtr="0">
            <a:normAutofit/>
          </a:bodyPr>
          <a:lstStyle/>
          <a:p>
            <a:pPr algn="ctr"/>
            <a:r>
              <a:rPr lang="en-US" sz="8000">
                <a:solidFill>
                  <a:srgbClr val="FFFFFF"/>
                </a:solidFill>
                <a:highlight>
                  <a:srgbClr val="000000"/>
                </a:highlight>
              </a:rPr>
              <a:t>Existing system</a:t>
            </a:r>
            <a:endParaRPr lang="en-US" sz="8000">
              <a:solidFill>
                <a:srgbClr val="FFFFFF"/>
              </a:solidFill>
              <a:highlight>
                <a:srgbClr val="0000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134" y="1524000"/>
            <a:ext cx="4072489" cy="3305175"/>
          </a:xfrm>
        </p:spPr>
        <p:txBody>
          <a:bodyPr anchor="ctr">
            <a:normAutofit/>
          </a:bodyPr>
          <a:lstStyle/>
          <a:p>
            <a:r>
              <a:rPr lang="en-US" dirty="0">
                <a:solidFill>
                  <a:schemeClr val="bg1"/>
                </a:solidFill>
              </a:rPr>
              <a:t>EXISTING SYSTEM:</a:t>
            </a:r>
            <a:endParaRPr lang="en-US" dirty="0">
              <a:solidFill>
                <a:schemeClr val="bg1"/>
              </a:solidFill>
            </a:endParaRPr>
          </a:p>
        </p:txBody>
      </p:sp>
      <p:sp>
        <p:nvSpPr>
          <p:cNvPr id="3" name="Content Placeholder 2"/>
          <p:cNvSpPr>
            <a:spLocks noGrp="1"/>
          </p:cNvSpPr>
          <p:nvPr>
            <p:ph idx="1"/>
          </p:nvPr>
        </p:nvSpPr>
        <p:spPr>
          <a:xfrm>
            <a:off x="4025663" y="258794"/>
            <a:ext cx="7835657" cy="5391508"/>
          </a:xfrm>
        </p:spPr>
        <p:txBody>
          <a:bodyPr vert="horz" lIns="91440" tIns="45720" rIns="91440" bIns="45720" rtlCol="0" anchor="ctr">
            <a:noAutofit/>
          </a:bodyPr>
          <a:lstStyle/>
          <a:p>
            <a:r>
              <a:rPr lang="en-US" sz="2000" b="1" dirty="0">
                <a:solidFill>
                  <a:schemeClr val="bg1"/>
                </a:solidFill>
                <a:ea typeface="+mn-lt"/>
                <a:cs typeface="+mn-lt"/>
              </a:rPr>
              <a:t>Heart disease can be </a:t>
            </a:r>
            <a:r>
              <a:rPr lang="en-US" sz="2000" b="1" dirty="0" err="1">
                <a:solidFill>
                  <a:schemeClr val="bg1"/>
                </a:solidFill>
                <a:ea typeface="+mn-lt"/>
                <a:cs typeface="+mn-lt"/>
              </a:rPr>
              <a:t>highlighten</a:t>
            </a:r>
            <a:r>
              <a:rPr lang="en-US" sz="2000" b="1" dirty="0">
                <a:solidFill>
                  <a:schemeClr val="bg1"/>
                </a:solidFill>
                <a:ea typeface="+mn-lt"/>
                <a:cs typeface="+mn-lt"/>
              </a:rPr>
              <a:t> as a silent killer which leads to death of a person without obvious symptoms. </a:t>
            </a:r>
            <a:endParaRPr lang="en-US" sz="2000" b="1" dirty="0">
              <a:solidFill>
                <a:schemeClr val="bg1"/>
              </a:solidFill>
              <a:ea typeface="+mn-lt"/>
              <a:cs typeface="+mn-lt"/>
            </a:endParaRPr>
          </a:p>
          <a:p>
            <a:r>
              <a:rPr lang="en-US" sz="2000" b="1" dirty="0">
                <a:solidFill>
                  <a:schemeClr val="bg1"/>
                </a:solidFill>
                <a:ea typeface="+mn-lt"/>
                <a:cs typeface="+mn-lt"/>
              </a:rPr>
              <a:t>This nature of the disease is the cause of growing anxiety about the disease &amp; its consequences. Hence continued efforts are being done to predict the possibility of this deadly disease in prior. </a:t>
            </a:r>
            <a:endParaRPr lang="en-US" sz="2000" b="1" dirty="0">
              <a:solidFill>
                <a:schemeClr val="bg1"/>
              </a:solidFill>
              <a:ea typeface="+mn-lt"/>
              <a:cs typeface="+mn-lt"/>
            </a:endParaRPr>
          </a:p>
          <a:p>
            <a:r>
              <a:rPr lang="en-US" sz="2000" b="1" dirty="0">
                <a:solidFill>
                  <a:schemeClr val="bg1"/>
                </a:solidFill>
                <a:ea typeface="+mn-lt"/>
                <a:cs typeface="+mn-lt"/>
              </a:rPr>
              <a:t>So that various tools &amp; techniques are regularly being experimented to suit the </a:t>
            </a:r>
            <a:r>
              <a:rPr lang="en-US" sz="2000" b="1" u="sng" dirty="0">
                <a:solidFill>
                  <a:schemeClr val="bg1"/>
                </a:solidFill>
                <a:ea typeface="+mn-lt"/>
                <a:cs typeface="+mn-lt"/>
              </a:rPr>
              <a:t>present day</a:t>
            </a:r>
            <a:r>
              <a:rPr lang="en-US" sz="2000" b="1" dirty="0">
                <a:solidFill>
                  <a:schemeClr val="bg1"/>
                </a:solidFill>
                <a:ea typeface="+mn-lt"/>
                <a:cs typeface="+mn-lt"/>
              </a:rPr>
              <a:t> health needs.</a:t>
            </a:r>
            <a:endParaRPr lang="en-US" sz="2000" b="1" dirty="0">
              <a:solidFill>
                <a:schemeClr val="bg1"/>
              </a:solidFill>
              <a:ea typeface="+mn-lt"/>
              <a:cs typeface="+mn-lt"/>
            </a:endParaRPr>
          </a:p>
          <a:p>
            <a:r>
              <a:rPr lang="en-US" sz="2000" b="1" dirty="0">
                <a:solidFill>
                  <a:schemeClr val="bg1"/>
                </a:solidFill>
                <a:ea typeface="+mn-lt"/>
                <a:cs typeface="+mn-lt"/>
              </a:rPr>
              <a:t> Machine Learning techniques can be a boon in this regard. Even though heart disease can occur in different forms, there is a common set of core risk factors that influence whether someone will ultimately be at risk for heart disease or not.</a:t>
            </a:r>
            <a:endParaRPr lang="en-US" sz="2000" b="1" dirty="0">
              <a:solidFill>
                <a:schemeClr val="bg1"/>
              </a:solidFill>
              <a:ea typeface="+mn-lt"/>
              <a:cs typeface="+mn-lt"/>
            </a:endParaRPr>
          </a:p>
          <a:p>
            <a:r>
              <a:rPr lang="en-US" sz="2000" b="1" dirty="0">
                <a:solidFill>
                  <a:schemeClr val="bg1"/>
                </a:solidFill>
                <a:ea typeface="+mn-lt"/>
                <a:cs typeface="+mn-lt"/>
              </a:rPr>
              <a:t> By collecting the data from various sources, classifying them under suitable headings &amp; finally analyzing to extract the desired data we can arrive at a conclusion. </a:t>
            </a:r>
            <a:endParaRPr lang="en-US" sz="2000" b="1" dirty="0">
              <a:solidFill>
                <a:schemeClr val="bg1"/>
              </a:solidFill>
              <a:ea typeface="+mn-lt"/>
              <a:cs typeface="+mn-lt"/>
            </a:endParaRPr>
          </a:p>
          <a:p>
            <a:r>
              <a:rPr lang="en-US" sz="2000" b="1" dirty="0">
                <a:solidFill>
                  <a:schemeClr val="bg1"/>
                </a:solidFill>
                <a:ea typeface="+mn-lt"/>
                <a:cs typeface="+mn-lt"/>
              </a:rPr>
              <a:t>This technique can be very well adapted to the do the prediction of heart disease. As the well known quote says </a:t>
            </a:r>
            <a:endParaRPr lang="en-US" sz="2000" b="1" dirty="0">
              <a:solidFill>
                <a:schemeClr val="bg1"/>
              </a:solidFill>
              <a:ea typeface="+mn-lt"/>
              <a:cs typeface="+mn-lt"/>
            </a:endParaRPr>
          </a:p>
        </p:txBody>
      </p:sp>
      <p:sp>
        <p:nvSpPr>
          <p:cNvPr id="4" name="TextBox 3"/>
          <p:cNvSpPr txBox="1"/>
          <p:nvPr/>
        </p:nvSpPr>
        <p:spPr>
          <a:xfrm>
            <a:off x="94891" y="5960853"/>
            <a:ext cx="118728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400" b="1" dirty="0">
                <a:solidFill>
                  <a:schemeClr val="bg1"/>
                </a:solidFill>
              </a:rPr>
              <a:t>“Prevention is better than cure”, early prediction &amp; its control can be helpful to prevent &amp; decrease the death rates due to heart disease. </a:t>
            </a:r>
            <a:endParaRPr lang="en-US" sz="2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1"/>
          <a:srcRect r="3" b="15603"/>
          <a:stretch>
            <a:fillRect/>
          </a:stretch>
        </p:blipFill>
        <p:spPr>
          <a:xfrm>
            <a:off x="20" y="10"/>
            <a:ext cx="12191435"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3033486"/>
            <a:ext cx="12192001" cy="3062512"/>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320798"/>
            <a:ext cx="10668000" cy="1985963"/>
          </a:xfrm>
        </p:spPr>
        <p:txBody>
          <a:bodyPr vert="horz" lIns="91440" tIns="45720" rIns="91440" bIns="45720" rtlCol="0" anchor="b" anchorCtr="0">
            <a:normAutofit/>
          </a:bodyPr>
          <a:lstStyle/>
          <a:p>
            <a:pPr algn="ctr"/>
            <a:r>
              <a:rPr lang="en-US" sz="8000">
                <a:solidFill>
                  <a:srgbClr val="FFFFFF"/>
                </a:solidFill>
              </a:rPr>
              <a:t>PROPOSED SYSTEM</a:t>
            </a:r>
            <a:endParaRPr lang="en-US" sz="8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1" y="2286000"/>
            <a:ext cx="4201886" cy="3048000"/>
          </a:xfrm>
        </p:spPr>
        <p:txBody>
          <a:bodyPr anchor="b">
            <a:normAutofit/>
          </a:bodyPr>
          <a:lstStyle/>
          <a:p>
            <a:r>
              <a:rPr lang="en-US">
                <a:solidFill>
                  <a:schemeClr val="bg1"/>
                </a:solidFill>
              </a:rPr>
              <a:t>PROPOSED SYSTEM</a:t>
            </a:r>
            <a:endParaRPr lang="en-US">
              <a:solidFill>
                <a:schemeClr val="bg1"/>
              </a:solidFill>
            </a:endParaRPr>
          </a:p>
        </p:txBody>
      </p:sp>
      <p:sp>
        <p:nvSpPr>
          <p:cNvPr id="3" name="Content Placeholder 2"/>
          <p:cNvSpPr>
            <a:spLocks noGrp="1"/>
          </p:cNvSpPr>
          <p:nvPr>
            <p:ph idx="1"/>
          </p:nvPr>
        </p:nvSpPr>
        <p:spPr>
          <a:xfrm>
            <a:off x="3479323" y="460076"/>
            <a:ext cx="8410752" cy="6067244"/>
          </a:xfrm>
        </p:spPr>
        <p:txBody>
          <a:bodyPr vert="horz" lIns="91440" tIns="45720" rIns="91440" bIns="45720" rtlCol="0" anchor="b">
            <a:noAutofit/>
          </a:bodyPr>
          <a:lstStyle/>
          <a:p>
            <a:r>
              <a:rPr lang="en-US" sz="2200" b="1">
                <a:solidFill>
                  <a:schemeClr val="bg1"/>
                </a:solidFill>
              </a:rPr>
              <a:t>Heart disease is the leading cause of death among all other diseases, even cancers. Many men &amp; women facing heart disease is on a raise each year. This prompts for its early diagnosis &amp; treatment. </a:t>
            </a:r>
            <a:endParaRPr lang="en-US" sz="2200" b="1">
              <a:solidFill>
                <a:schemeClr val="bg1"/>
              </a:solidFill>
            </a:endParaRPr>
          </a:p>
          <a:p>
            <a:r>
              <a:rPr lang="en-US" sz="2200" b="1">
                <a:solidFill>
                  <a:schemeClr val="bg1"/>
                </a:solidFill>
              </a:rPr>
              <a:t>Due to lack of resources in the medical field, the prediction of heart disease occasionally may be a problem. Utilization of suitable technology support in this regard can prove to be highly beneficial to the medical fraternity &amp; patients. </a:t>
            </a:r>
            <a:endParaRPr lang="en-US" sz="2200" b="1">
              <a:solidFill>
                <a:schemeClr val="bg1"/>
              </a:solidFill>
            </a:endParaRPr>
          </a:p>
          <a:p>
            <a:r>
              <a:rPr lang="en-US" sz="2200" b="1">
                <a:solidFill>
                  <a:schemeClr val="bg1"/>
                </a:solidFill>
              </a:rPr>
              <a:t>This issue can be resolved by adopting Machine Learning techniques. This paper intends to adopt SVM (Support Vector Machine) , RANDOM FOREST CLASSIFIER, DECISION TREE CLASSIFIER, LOGISTIC REGRESSION &amp; KNN (K-Nearest Neighbor) – 5 techniques for the effective prediction of Heart disease. </a:t>
            </a:r>
            <a:endParaRPr lang="en-US" sz="2200" b="1">
              <a:solidFill>
                <a:schemeClr val="bg1"/>
              </a:solidFill>
            </a:endParaRPr>
          </a:p>
          <a:p>
            <a:r>
              <a:rPr lang="en-US" sz="2200" b="1">
                <a:solidFill>
                  <a:schemeClr val="bg1"/>
                </a:solidFill>
              </a:rPr>
              <a:t>It compares the efficiency &amp; accuracy of the 5 techniques to decide among them the best.</a:t>
            </a:r>
            <a:endParaRPr lang="en-US" sz="2400" b="1">
              <a:solidFill>
                <a:schemeClr val="bg1"/>
              </a:solidFill>
            </a:endParaRPr>
          </a:p>
          <a:p>
            <a:endParaRPr lang="en-US" sz="2400" b="1">
              <a:solidFill>
                <a:schemeClr val="bg1"/>
              </a:solidFill>
            </a:endParaRPr>
          </a:p>
        </p:txBody>
      </p:sp>
    </p:spTree>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14473</Words>
  <Application>WPS Presentation</Application>
  <PresentationFormat>Widescreen</PresentationFormat>
  <Paragraphs>291</Paragraphs>
  <Slides>49</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16</vt:i4>
      </vt:variant>
      <vt:variant>
        <vt:lpstr>幻灯片标题</vt:lpstr>
      </vt:variant>
      <vt:variant>
        <vt:i4>49</vt:i4>
      </vt:variant>
    </vt:vector>
  </HeadingPairs>
  <TitlesOfParts>
    <vt:vector size="81" baseType="lpstr">
      <vt:lpstr>Arial</vt:lpstr>
      <vt:lpstr>SimSun</vt:lpstr>
      <vt:lpstr>Wingdings</vt:lpstr>
      <vt:lpstr>Calibri Light</vt:lpstr>
      <vt:lpstr>Arial Nova Cond</vt:lpstr>
      <vt:lpstr>Impact</vt:lpstr>
      <vt:lpstr>Microsoft YaHei</vt:lpstr>
      <vt:lpstr>Arial Unicode MS</vt:lpstr>
      <vt:lpstr>Calibri</vt:lpstr>
      <vt:lpstr>Cambria</vt:lpstr>
      <vt:lpstr>Impact</vt:lpstr>
      <vt:lpstr>Times New Roman</vt:lpstr>
      <vt:lpstr>Arial</vt:lpstr>
      <vt:lpstr>Consolas</vt:lpstr>
      <vt:lpstr>Arial Nova Cond</vt:lpstr>
      <vt:lpstr>TornVTI</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                                  AKASH.V- 20MDT0038</vt:lpstr>
      <vt:lpstr>ABSTRACT</vt:lpstr>
      <vt:lpstr>ABSTRACT CONTD..</vt:lpstr>
      <vt:lpstr>WHY WE GO FOR MACHINE LEARNING  AND PLATFORM WE USED?</vt:lpstr>
      <vt:lpstr>Existing system</vt:lpstr>
      <vt:lpstr>EXISTING SYSTEM:</vt:lpstr>
      <vt:lpstr>PROPOSED SYSTEM</vt:lpstr>
      <vt:lpstr>PROPOSED SYSTEM</vt:lpstr>
      <vt:lpstr>FLOW CHART</vt:lpstr>
      <vt:lpstr>SYSTEM ARCHITECTURE</vt:lpstr>
      <vt:lpstr>Dataset Kaggle Platform</vt:lpstr>
      <vt:lpstr>Take a View on Dataset </vt:lpstr>
      <vt:lpstr>MOTIVATION</vt:lpstr>
      <vt:lpstr>WORKING SYSTEM STEP BY STEP</vt:lpstr>
      <vt:lpstr>EXPLORING , PREPARING  AND VISUALIZING THE DATA  </vt:lpstr>
      <vt:lpstr>LIBRARY FUNCTIONS OF EXPLORING, PREPARING AND VISUALIZING</vt:lpstr>
      <vt:lpstr>PAIR PLOT DATA </vt:lpstr>
      <vt:lpstr>VISUALIZATION OF CO-RELATION (HEAT MAP)</vt:lpstr>
      <vt:lpstr>COUNT PLOT</vt:lpstr>
      <vt:lpstr>HISTOGRAM PLOT CONT.</vt:lpstr>
      <vt:lpstr>SCATTER PLOT CONT.</vt:lpstr>
      <vt:lpstr>CATEGORICAL DATA </vt:lpstr>
      <vt:lpstr>TRAING AND TESTING DATASET</vt:lpstr>
      <vt:lpstr>SCALE THE DATA(FEATURE SCALING)</vt:lpstr>
      <vt:lpstr>MODEL SELECTION RESULTS   </vt:lpstr>
      <vt:lpstr>ALGORITHM MODELS  LIBRARY FUNCTION</vt:lpstr>
      <vt:lpstr>ABOUT CONFUSION MATRIX</vt:lpstr>
      <vt:lpstr>LOGISTIC REGRESSION CONFUSION MATRIX AND CLASSIFICATION REPORT</vt:lpstr>
      <vt:lpstr>KNN ALGORITHM CONFUSION MATRIX AND CLASSIFICATION REPORT</vt:lpstr>
      <vt:lpstr>SUPPORT VECTOR CLASSIFIER CONFUSION MATRIX AND CLASSIFICATION REPORT</vt:lpstr>
      <vt:lpstr>RANDOM FOREST CLASSIFIER CONFUSION MATRIX AND CLASSIFICATION REPORT</vt:lpstr>
      <vt:lpstr>DECISION TREE CLASSIFIER CONFUSION MATRIX AND CLASSIFICATION REPORT</vt:lpstr>
      <vt:lpstr>ROC-AUC CURVE OF MODELS </vt:lpstr>
      <vt:lpstr>ROC_AUC CURVE</vt:lpstr>
      <vt:lpstr>FINAL PREDICTION AND ROC_AUC SCORE OF LOGISTIC REGRESSION</vt:lpstr>
      <vt:lpstr>FINAL PREDICTION AND ROC_AUC SCORE OF KNN</vt:lpstr>
      <vt:lpstr>FINAL PREDICTION AND ROC_AUC SCORE OF SVC</vt:lpstr>
      <vt:lpstr>FINAL PREDICTION AND ROC_AUC SCORE OF RANDOM FOREST</vt:lpstr>
      <vt:lpstr>FINAL PREDICTION AND ROC_AUC SCORE OF DECISION TREE</vt:lpstr>
      <vt:lpstr>RESULTS VIA GRAPHS</vt:lpstr>
      <vt:lpstr>GRAPHICAL REPRESENTATION  OF ACCURACY LEVEL TO LR, RF, KNN,SVC, DT</vt:lpstr>
      <vt:lpstr>GRAPHICAL REPRESENTATION  OF ROC_AUC SCORE TO LR, RF, KNN,SVC, DT</vt:lpstr>
      <vt:lpstr>CONCLUSION</vt:lpstr>
      <vt:lpstr>Merits  of Heart Disease Prediction Using Machine Learning</vt:lpstr>
      <vt:lpstr>Demerits of Heart Disease Prediction Using Machine Learning</vt:lpstr>
      <vt:lpstr>FUTURE WORK</vt:lpstr>
      <vt:lpstr>REFERENCE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1061</cp:revision>
  <dcterms:created xsi:type="dcterms:W3CDTF">2020-11-28T03:58:00Z</dcterms:created>
  <dcterms:modified xsi:type="dcterms:W3CDTF">2020-11-30T18:55:40Z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